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sldIdLst>
    <p:sldId id="258" r:id="rId2"/>
    <p:sldId id="259" r:id="rId3"/>
    <p:sldId id="260" r:id="rId4"/>
    <p:sldId id="273" r:id="rId5"/>
    <p:sldId id="261" r:id="rId6"/>
    <p:sldId id="275" r:id="rId7"/>
    <p:sldId id="262" r:id="rId8"/>
    <p:sldId id="277" r:id="rId9"/>
    <p:sldId id="276" r:id="rId10"/>
    <p:sldId id="263" r:id="rId11"/>
    <p:sldId id="278" r:id="rId12"/>
    <p:sldId id="264" r:id="rId13"/>
    <p:sldId id="265" r:id="rId14"/>
    <p:sldId id="266" r:id="rId15"/>
    <p:sldId id="287" r:id="rId16"/>
    <p:sldId id="295" r:id="rId17"/>
    <p:sldId id="288" r:id="rId18"/>
    <p:sldId id="289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90" r:id="rId28"/>
    <p:sldId id="291" r:id="rId29"/>
    <p:sldId id="292" r:id="rId30"/>
    <p:sldId id="293" r:id="rId31"/>
    <p:sldId id="294" r:id="rId3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11F4D-09A1-4668-9963-2D875B729C5F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E39DB-367C-4482-BEB4-57427039B14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2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5" name="Picture 21" descr="Z:\cin\estudos\100709_ppt_cin_claro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1188" y="3284538"/>
            <a:ext cx="6048375" cy="204152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143000"/>
            <a:ext cx="7772400" cy="1736725"/>
          </a:xfrm>
        </p:spPr>
        <p:txBody>
          <a:bodyPr anchor="b"/>
          <a:lstStyle>
            <a:lvl1pPr>
              <a:defRPr>
                <a:effectLst/>
              </a:defRPr>
            </a:lvl1pPr>
          </a:lstStyle>
          <a:p>
            <a:pPr lvl="0"/>
            <a:r>
              <a:rPr lang="pt-BR" noProof="0" smtClean="0"/>
              <a:t>Clique para editar o título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043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92900" y="188913"/>
            <a:ext cx="1982788" cy="61356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4538" y="188913"/>
            <a:ext cx="5795962" cy="61356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01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83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7675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57238" y="1700213"/>
            <a:ext cx="3883025" cy="4624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92663" y="1700213"/>
            <a:ext cx="3883025" cy="4624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012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58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17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63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32715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4742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8" name="Picture 18" descr="Z:\cin\estudos\papelaria_institucional\ppt_cin_claro02_produca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44538" y="188913"/>
            <a:ext cx="72834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</a:t>
            </a:r>
            <a:br>
              <a:rPr lang="pt-BR" smtClean="0"/>
            </a:br>
            <a:r>
              <a:rPr lang="pt-BR" smtClean="0"/>
              <a:t>do título mestre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00213"/>
            <a:ext cx="7918450" cy="462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sz="4400" dirty="0" smtClean="0"/>
              <a:t>Integração Numérica</a:t>
            </a:r>
            <a:endParaRPr lang="pt-BR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95736" y="4124672"/>
            <a:ext cx="4672608" cy="888504"/>
          </a:xfrm>
        </p:spPr>
        <p:txBody>
          <a:bodyPr/>
          <a:lstStyle/>
          <a:p>
            <a:pPr algn="ctr"/>
            <a:r>
              <a:rPr lang="pt-BR" dirty="0" smtClean="0"/>
              <a:t>Prof. Rafael Mesquita</a:t>
            </a:r>
          </a:p>
          <a:p>
            <a:pPr algn="ctr"/>
            <a:r>
              <a:rPr lang="pt-BR" smtClean="0"/>
              <a:t>rgm@cin.ufpe.br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dos trapézios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Calcula a área sob uma curva como uma série de trapézios</a:t>
                </a:r>
              </a:p>
              <a:p>
                <a:pPr lvl="1"/>
                <a:r>
                  <a:rPr lang="pt-BR" dirty="0" smtClean="0"/>
                  <a:t>Substitui, em cada subintervalo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𝑖</m:t>
                        </m:r>
                        <m:r>
                          <a:rPr lang="pt-BR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pt-BR" dirty="0" smtClean="0"/>
                  <a:t>, a função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pt-BR" dirty="0" smtClean="0"/>
                  <a:t> por uma reta</a:t>
                </a:r>
              </a:p>
              <a:p>
                <a:pPr lvl="1"/>
                <a:r>
                  <a:rPr lang="pt-BR" dirty="0" smtClean="0"/>
                  <a:t>Calcula-se a área de cada trapézio e, em seguida, soma-se cada área</a:t>
                </a:r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1054" r="-21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73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dos trapézios</a:t>
            </a:r>
            <a:r>
              <a:rPr lang="pt-BR" dirty="0" smtClean="0"/>
              <a:t>	</a:t>
            </a:r>
            <a:endParaRPr lang="pt-BR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962448" y="5200128"/>
            <a:ext cx="489654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250480" y="2391817"/>
            <a:ext cx="0" cy="316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66904" y="3615953"/>
                <a:ext cx="10081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>
                  <a:spcBef>
                    <a:spcPct val="20000"/>
                  </a:spcBef>
                  <a:buClr>
                    <a:srgbClr val="FFFFFF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i="1" ker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pt-BR" sz="2200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04" y="3615953"/>
                <a:ext cx="1008112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2375756" y="4240580"/>
            <a:ext cx="18740" cy="959549"/>
          </a:xfrm>
          <a:prstGeom prst="line">
            <a:avLst/>
          </a:prstGeom>
          <a:ln w="22225">
            <a:solidFill>
              <a:srgbClr val="00206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40590" y="4209365"/>
            <a:ext cx="18002" cy="990763"/>
          </a:xfrm>
          <a:prstGeom prst="line">
            <a:avLst/>
          </a:prstGeom>
          <a:ln w="22225">
            <a:solidFill>
              <a:srgbClr val="00206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94696" y="3595844"/>
            <a:ext cx="0" cy="1604284"/>
          </a:xfrm>
          <a:prstGeom prst="line">
            <a:avLst/>
          </a:prstGeom>
          <a:ln w="22225">
            <a:solidFill>
              <a:srgbClr val="00206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202808" y="3515232"/>
            <a:ext cx="2817" cy="1721123"/>
          </a:xfrm>
          <a:prstGeom prst="line">
            <a:avLst/>
          </a:prstGeom>
          <a:ln w="22225">
            <a:solidFill>
              <a:srgbClr val="00206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150677" y="3160939"/>
            <a:ext cx="12891" cy="2039190"/>
          </a:xfrm>
          <a:prstGeom prst="line">
            <a:avLst/>
          </a:prstGeom>
          <a:ln w="22225">
            <a:solidFill>
              <a:srgbClr val="00206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74416" y="5284331"/>
                <a:ext cx="10081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>
                  <a:spcBef>
                    <a:spcPct val="20000"/>
                  </a:spcBef>
                  <a:buClr>
                    <a:srgbClr val="FFFFFF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kern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kern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  <m:t>𝑎</m:t>
                          </m:r>
                          <m:r>
                            <a:rPr lang="pt-BR" b="0" i="1" kern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r>
                            <a:rPr lang="pt-BR" b="0" i="1" kern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kern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sz="2200" kern="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416" y="5284331"/>
                <a:ext cx="1008112" cy="707886"/>
              </a:xfrm>
              <a:prstGeom prst="rect">
                <a:avLst/>
              </a:prstGeom>
              <a:blipFill rotWithShape="1">
                <a:blip r:embed="rId3"/>
                <a:stretch>
                  <a:fillRect r="-278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610520" y="5272137"/>
                <a:ext cx="10081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>
                  <a:spcBef>
                    <a:spcPct val="20000"/>
                  </a:spcBef>
                  <a:buClr>
                    <a:srgbClr val="FFFFFF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kern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kern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kern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kern="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520" y="5272137"/>
                <a:ext cx="1008112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546624" y="5272137"/>
                <a:ext cx="10081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>
                  <a:spcBef>
                    <a:spcPct val="20000"/>
                  </a:spcBef>
                  <a:buClr>
                    <a:srgbClr val="FFFFFF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kern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kern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kern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t-BR" b="0" i="1" kern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pt-BR" kern="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624" y="5272137"/>
                <a:ext cx="1008112" cy="646331"/>
              </a:xfrm>
              <a:prstGeom prst="rect">
                <a:avLst/>
              </a:prstGeom>
              <a:blipFill rotWithShape="1">
                <a:blip r:embed="rId5"/>
                <a:stretch>
                  <a:fillRect r="-24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418832" y="5284331"/>
                <a:ext cx="10081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>
                  <a:spcBef>
                    <a:spcPct val="20000"/>
                  </a:spcBef>
                  <a:buClr>
                    <a:srgbClr val="FFFFFF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kern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kern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  <m:t>𝑏</m:t>
                          </m:r>
                          <m:r>
                            <a:rPr lang="pt-BR" b="0" i="1" kern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r>
                            <a:rPr lang="pt-BR" b="0" i="1" kern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kern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pt-BR" sz="2200" kern="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832" y="5284331"/>
                <a:ext cx="1008112" cy="707886"/>
              </a:xfrm>
              <a:prstGeom prst="rect">
                <a:avLst/>
              </a:prstGeom>
              <a:blipFill rotWithShape="1">
                <a:blip r:embed="rId6"/>
                <a:stretch>
                  <a:fillRect r="-272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 flipV="1">
            <a:off x="2394496" y="4209365"/>
            <a:ext cx="216024" cy="12057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394496" y="4269650"/>
            <a:ext cx="504056" cy="28240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394496" y="4269650"/>
            <a:ext cx="864096" cy="49843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394496" y="4485674"/>
            <a:ext cx="864096" cy="49843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2394496" y="4701698"/>
            <a:ext cx="864096" cy="49843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754536" y="4917721"/>
            <a:ext cx="504056" cy="28240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042568" y="5079558"/>
            <a:ext cx="216024" cy="12057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258592" y="3662889"/>
            <a:ext cx="936104" cy="60113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258592" y="3903985"/>
            <a:ext cx="936104" cy="55871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258592" y="4192017"/>
            <a:ext cx="864096" cy="49843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258592" y="4468326"/>
            <a:ext cx="864096" cy="49843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330600" y="4684350"/>
            <a:ext cx="864096" cy="49843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762648" y="4950913"/>
            <a:ext cx="432048" cy="23186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194696" y="3711454"/>
            <a:ext cx="1008112" cy="52912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266704" y="3975993"/>
            <a:ext cx="864096" cy="48671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266704" y="4180294"/>
            <a:ext cx="864096" cy="49843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266704" y="4396318"/>
            <a:ext cx="864096" cy="49843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266704" y="4612342"/>
            <a:ext cx="864096" cy="49843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626744" y="4828365"/>
            <a:ext cx="504056" cy="28240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914776" y="4990202"/>
            <a:ext cx="216024" cy="12057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5274816" y="3711454"/>
            <a:ext cx="888752" cy="52912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5274816" y="3975993"/>
            <a:ext cx="864096" cy="48670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5274816" y="4180294"/>
            <a:ext cx="864096" cy="49843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5274816" y="4396318"/>
            <a:ext cx="864096" cy="49843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5274816" y="4612342"/>
            <a:ext cx="864096" cy="49843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5634856" y="4828365"/>
            <a:ext cx="504056" cy="28240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5922888" y="4990202"/>
            <a:ext cx="216024" cy="12057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4122688" y="3543945"/>
            <a:ext cx="1008112" cy="52912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4194696" y="3529746"/>
            <a:ext cx="684076" cy="27876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5178152" y="3459743"/>
            <a:ext cx="1014445" cy="58825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196475" y="3255913"/>
            <a:ext cx="1014445" cy="58825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5196475" y="3423517"/>
            <a:ext cx="438381" cy="27664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375756" y="4240580"/>
            <a:ext cx="873835" cy="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4189625" y="3559487"/>
            <a:ext cx="1016000" cy="1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5198864" y="3160939"/>
            <a:ext cx="964704" cy="377679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3258592" y="3559487"/>
            <a:ext cx="936104" cy="681093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reeform 70"/>
          <p:cNvSpPr/>
          <p:nvPr/>
        </p:nvSpPr>
        <p:spPr>
          <a:xfrm>
            <a:off x="2365829" y="3091543"/>
            <a:ext cx="3860800" cy="1146883"/>
          </a:xfrm>
          <a:custGeom>
            <a:avLst/>
            <a:gdLst>
              <a:gd name="connsiteX0" fmla="*/ 0 w 3860800"/>
              <a:gd name="connsiteY0" fmla="*/ 1132114 h 1146883"/>
              <a:gd name="connsiteX1" fmla="*/ 348342 w 3860800"/>
              <a:gd name="connsiteY1" fmla="*/ 1001486 h 1146883"/>
              <a:gd name="connsiteX2" fmla="*/ 885371 w 3860800"/>
              <a:gd name="connsiteY2" fmla="*/ 1146628 h 1146883"/>
              <a:gd name="connsiteX3" fmla="*/ 1407885 w 3860800"/>
              <a:gd name="connsiteY3" fmla="*/ 957943 h 1146883"/>
              <a:gd name="connsiteX4" fmla="*/ 1843314 w 3860800"/>
              <a:gd name="connsiteY4" fmla="*/ 449943 h 1146883"/>
              <a:gd name="connsiteX5" fmla="*/ 2351314 w 3860800"/>
              <a:gd name="connsiteY5" fmla="*/ 319314 h 1146883"/>
              <a:gd name="connsiteX6" fmla="*/ 2830285 w 3860800"/>
              <a:gd name="connsiteY6" fmla="*/ 478971 h 1146883"/>
              <a:gd name="connsiteX7" fmla="*/ 3454400 w 3860800"/>
              <a:gd name="connsiteY7" fmla="*/ 319314 h 1146883"/>
              <a:gd name="connsiteX8" fmla="*/ 3860800 w 3860800"/>
              <a:gd name="connsiteY8" fmla="*/ 0 h 114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0800" h="1146883">
                <a:moveTo>
                  <a:pt x="0" y="1132114"/>
                </a:moveTo>
                <a:cubicBezTo>
                  <a:pt x="100390" y="1065590"/>
                  <a:pt x="200780" y="999067"/>
                  <a:pt x="348342" y="1001486"/>
                </a:cubicBezTo>
                <a:cubicBezTo>
                  <a:pt x="495904" y="1003905"/>
                  <a:pt x="708781" y="1153885"/>
                  <a:pt x="885371" y="1146628"/>
                </a:cubicBezTo>
                <a:cubicBezTo>
                  <a:pt x="1061962" y="1139371"/>
                  <a:pt x="1248228" y="1074057"/>
                  <a:pt x="1407885" y="957943"/>
                </a:cubicBezTo>
                <a:cubicBezTo>
                  <a:pt x="1567542" y="841829"/>
                  <a:pt x="1686076" y="556381"/>
                  <a:pt x="1843314" y="449943"/>
                </a:cubicBezTo>
                <a:cubicBezTo>
                  <a:pt x="2000552" y="343505"/>
                  <a:pt x="2186819" y="314476"/>
                  <a:pt x="2351314" y="319314"/>
                </a:cubicBezTo>
                <a:cubicBezTo>
                  <a:pt x="2515809" y="324152"/>
                  <a:pt x="2646437" y="478971"/>
                  <a:pt x="2830285" y="478971"/>
                </a:cubicBezTo>
                <a:cubicBezTo>
                  <a:pt x="3014133" y="478971"/>
                  <a:pt x="3282648" y="399142"/>
                  <a:pt x="3454400" y="319314"/>
                </a:cubicBezTo>
                <a:cubicBezTo>
                  <a:pt x="3626152" y="239486"/>
                  <a:pt x="3743476" y="119743"/>
                  <a:pt x="38608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33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dos trapézios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124744"/>
                <a:ext cx="8352928" cy="5199857"/>
              </a:xfrm>
            </p:spPr>
            <p:txBody>
              <a:bodyPr/>
              <a:lstStyle/>
              <a:p>
                <a:r>
                  <a:rPr lang="pt-BR" sz="2000" dirty="0" smtClean="0"/>
                  <a:t>Soma de cada subintervalo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pt-BR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pt-BR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pt-BR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pt-BR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pt-BR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sup>
                      <m:e>
                        <m:r>
                          <a:rPr lang="pt-BR" b="1" i="1" smtClean="0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pt-BR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1" i="1" smtClean="0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pt-BR" b="1" i="1" smtClean="0"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pt-BR" b="1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pt-BR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p>
                      <m:e>
                        <m:r>
                          <a:rPr lang="pt-BR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pt-BR" i="1">
                            <a:latin typeface="Cambria Math"/>
                          </a:rPr>
                          <m:t>𝒅𝒙</m:t>
                        </m:r>
                        <m:r>
                          <a:rPr lang="pt-BR" b="1" i="1" smtClean="0">
                            <a:latin typeface="Cambria Math"/>
                          </a:rPr>
                          <m:t>+</m:t>
                        </m:r>
                        <m:nary>
                          <m:naryPr>
                            <m:ctrlPr>
                              <a:rPr lang="pt-BR" i="1">
                                <a:latin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23"/>
                                  </m:rPr>
                                  <a:rPr lang="pt-BR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b="1" i="1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b="1" i="1" smtClean="0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sup>
                          <m:e>
                            <m:r>
                              <a:rPr lang="pt-BR" i="1"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pt-BR" i="1">
                                <a:latin typeface="Cambria Math"/>
                              </a:rPr>
                              <m:t>𝒅𝒙</m:t>
                            </m:r>
                          </m:e>
                        </m:nary>
                      </m:e>
                    </m:nary>
                    <m:r>
                      <a:rPr lang="pt-BR" b="1" i="1" smtClean="0">
                        <a:latin typeface="Cambria Math"/>
                      </a:rPr>
                      <m:t>+…+</m:t>
                    </m:r>
                    <m:nary>
                      <m:naryPr>
                        <m:ctrlPr>
                          <a:rPr lang="pt-BR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/>
                              </a:rPr>
                              <m:t>𝒏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sup>
                      <m:e>
                        <m:r>
                          <a:rPr lang="pt-BR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pt-BR" i="1"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endParaRPr lang="pt-BR" dirty="0" smtClean="0"/>
              </a:p>
              <a:p>
                <a:r>
                  <a:rPr lang="pt-BR" sz="2000" dirty="0" smtClean="0"/>
                  <a:t>Usando o método de Newton-Cotes no intervalo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000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000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pt-BR" sz="2000" b="1" i="1" smtClean="0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pt-BR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0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sz="2000" dirty="0" smtClean="0"/>
                  <a:t> temos que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pt-BR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  <m:e>
                        <m:r>
                          <a:rPr lang="pt-BR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pt-BR" i="1">
                            <a:latin typeface="Cambria Math"/>
                          </a:rPr>
                          <m:t>𝒅𝒙</m:t>
                        </m:r>
                        <m:r>
                          <a:rPr lang="pt-BR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/>
                              </a:rPr>
                              <m:t>1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pt-BR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BR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𝑇</m:t>
                            </m:r>
                          </m:e>
                        </m:nary>
                        <m:r>
                          <a:rPr lang="pt-BR" b="0" i="1" smtClean="0">
                            <a:latin typeface="Cambria Math"/>
                          </a:rPr>
                          <m:t>=</m:t>
                        </m:r>
                        <m:sSubSup>
                          <m:sSub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d>
                              <m:d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pt-BR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pt-BR" b="0" i="1" smtClean="0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d>
                              <m:d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pt-BR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pt-BR" b="0" i="1" smtClean="0">
                            <a:latin typeface="Cambria Math"/>
                          </a:rPr>
                          <m:t>+</m:t>
                        </m:r>
                        <m:r>
                          <a:rPr lang="pt-BR" b="0" i="1" smtClean="0">
                            <a:latin typeface="Cambria Math"/>
                          </a:rPr>
                          <m:t>𝑇</m:t>
                        </m:r>
                      </m:e>
                    </m:nary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Como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>
                            <a:latin typeface="Cambria Math"/>
                          </a:rPr>
                        </m:ctrlPr>
                      </m:sSubSupPr>
                      <m:e>
                        <m:r>
                          <a:rPr lang="pt-BR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0</m:t>
                        </m:r>
                      </m:sub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pt-BR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pt-BR" i="1">
                            <a:latin typeface="Cambria Math"/>
                          </a:rPr>
                        </m:ctrlPr>
                      </m:sSubSupPr>
                      <m:e>
                        <m:r>
                          <a:rPr lang="pt-BR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pt-B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dirty="0" smtClean="0"/>
                  <a:t>, obtemos que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pt-BR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  <m:e>
                        <m:r>
                          <a:rPr lang="pt-BR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pt-BR" b="0" i="1" smtClean="0">
                            <a:latin typeface="Cambria Math"/>
                          </a:rPr>
                          <m:t>𝑑𝑥</m:t>
                        </m:r>
                        <m:r>
                          <a:rPr lang="pt-BR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/>
                              </a:rPr>
                              <m:t>h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pt-BR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pt-BR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pt-B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/>
                              </a:rPr>
                              <m:t>h</m:t>
                            </m:r>
                          </m:num>
                          <m:den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pt-BR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pt-BR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endParaRPr lang="pt-BR" dirty="0" smtClean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pt-BR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  <m:e>
                        <m:r>
                          <a:rPr lang="pt-BR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pt-BR" i="1">
                            <a:latin typeface="Cambria Math"/>
                          </a:rPr>
                          <m:t>𝑑𝑥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t-B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/>
                              </a:rPr>
                              <m:t>h</m:t>
                            </m:r>
                          </m:num>
                          <m:den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pt-BR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pt-BR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pt-B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/>
                              </a:rPr>
                              <m:t>h</m:t>
                            </m:r>
                          </m:num>
                          <m:den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pt-BR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pt-BR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nary>
                  </m:oMath>
                </a14:m>
                <a:endParaRPr lang="pt-BR" dirty="0" smtClean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pt-BR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sup>
                      <m:e>
                        <m:r>
                          <a:rPr lang="pt-BR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pt-BR" i="1">
                            <a:latin typeface="Cambria Math"/>
                          </a:rPr>
                          <m:t>𝑑𝑥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t-B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/>
                              </a:rPr>
                              <m:t>h</m:t>
                            </m:r>
                          </m:num>
                          <m:den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pt-BR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pt-BR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pt-B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/>
                              </a:rPr>
                              <m:t>h</m:t>
                            </m:r>
                          </m:num>
                          <m:den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pt-BR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pt-BR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nary>
                    <m:r>
                      <a:rPr lang="pt-BR" b="0" i="0" smtClean="0">
                        <a:latin typeface="Cambria Math"/>
                      </a:rPr>
                      <m:t>…</m:t>
                    </m:r>
                  </m:oMath>
                </a14:m>
                <a:endParaRPr lang="pt-BR" dirty="0" smtClean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pt-BR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p>
                      <m:e>
                        <m:r>
                          <a:rPr lang="pt-BR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pt-BR" i="1">
                            <a:latin typeface="Cambria Math"/>
                          </a:rPr>
                          <m:t>𝑑𝑥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t-B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/>
                              </a:rPr>
                              <m:t>h</m:t>
                            </m:r>
                          </m:num>
                          <m:den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pt-BR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pt-BR" b="0" i="1" smtClean="0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pt-BR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pt-B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/>
                              </a:rPr>
                              <m:t>h</m:t>
                            </m:r>
                          </m:num>
                          <m:den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pt-BR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pt-BR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124744"/>
                <a:ext cx="8352928" cy="5199857"/>
              </a:xfrm>
              <a:blipFill rotWithShape="1">
                <a:blip r:embed="rId2"/>
                <a:stretch>
                  <a:fillRect l="-292" t="-5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63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dos trapézios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484785"/>
                <a:ext cx="8352928" cy="483981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nary>
                      <m:naryPr>
                        <m:ctrlPr>
                          <a:rPr lang="pt-BR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p>
                      <m:e>
                        <m:r>
                          <a:rPr lang="pt-BR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pt-BR" i="1">
                            <a:latin typeface="Cambria Math"/>
                          </a:rPr>
                          <m:t>𝑑𝑥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pt-BR" i="1" smtClean="0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pt-BR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r>
                                  <a:rPr lang="pt-BR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pt-BR" b="0" i="1" smtClean="0">
                                <a:latin typeface="Cambria Math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pt-BR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pt-BR" b="0" i="1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pt-BR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pt-BR" b="0" i="1" smtClean="0">
                                    <a:latin typeface="Cambria Math"/>
                                  </a:rPr>
                                  <m:t>−1</m:t>
                                </m:r>
                              </m:sup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  <m:r>
                          <a:rPr lang="pt-BR" b="0" i="1" smtClean="0">
                            <a:latin typeface="Cambria Math"/>
                          </a:rPr>
                          <m:t>+</m:t>
                        </m:r>
                        <m:r>
                          <a:rPr lang="pt-BR" b="0" i="1" smtClean="0">
                            <a:latin typeface="Cambria Math"/>
                          </a:rPr>
                          <m:t>𝑇</m:t>
                        </m:r>
                      </m:e>
                    </m:nary>
                  </m:oMath>
                </a14:m>
                <a:endParaRPr lang="pt-BR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𝑇</m:t>
                    </m:r>
                    <m:r>
                      <a:rPr lang="pt-BR" b="0" i="1" smtClean="0">
                        <a:latin typeface="Cambria Math"/>
                      </a:rPr>
                      <m:t>⇒</m:t>
                    </m:r>
                    <m:r>
                      <a:rPr lang="pt-BR" b="0" i="1" smtClean="0">
                        <a:latin typeface="Cambria Math"/>
                      </a:rPr>
                      <m:t>𝑒𝑟𝑟𝑜</m:t>
                    </m:r>
                    <m:r>
                      <a:rPr lang="pt-BR" b="0" i="1" smtClean="0">
                        <a:latin typeface="Cambria Math"/>
                      </a:rPr>
                      <m:t> </m:t>
                    </m:r>
                    <m:r>
                      <a:rPr lang="pt-BR" b="0" i="1" smtClean="0">
                        <a:latin typeface="Cambria Math"/>
                      </a:rPr>
                      <m:t>𝑛𝑜</m:t>
                    </m:r>
                    <m:r>
                      <a:rPr lang="pt-BR" b="0" i="1" smtClean="0">
                        <a:latin typeface="Cambria Math"/>
                      </a:rPr>
                      <m:t> </m:t>
                    </m:r>
                    <m:r>
                      <a:rPr lang="pt-BR" b="0" i="1" smtClean="0">
                        <a:latin typeface="Cambria Math"/>
                      </a:rPr>
                      <m:t>𝑚</m:t>
                    </m:r>
                    <m:r>
                      <a:rPr lang="pt-BR" b="0" i="1" smtClean="0">
                        <a:latin typeface="Cambria Math"/>
                      </a:rPr>
                      <m:t>é</m:t>
                    </m:r>
                    <m:r>
                      <a:rPr lang="pt-BR" b="0" i="1" smtClean="0">
                        <a:latin typeface="Cambria Math"/>
                      </a:rPr>
                      <m:t>𝑡𝑜𝑑𝑜</m:t>
                    </m:r>
                    <m:r>
                      <a:rPr lang="pt-BR" b="0" i="1" smtClean="0">
                        <a:latin typeface="Cambria Math"/>
                      </a:rPr>
                      <m:t> </m:t>
                    </m:r>
                    <m:r>
                      <a:rPr lang="pt-BR" b="0" i="1" smtClean="0">
                        <a:latin typeface="Cambria Math"/>
                      </a:rPr>
                      <m:t>𝑑𝑜𝑠</m:t>
                    </m:r>
                    <m:r>
                      <a:rPr lang="pt-BR" b="0" i="1" smtClean="0">
                        <a:latin typeface="Cambria Math"/>
                      </a:rPr>
                      <m:t> </m:t>
                    </m:r>
                    <m:r>
                      <a:rPr lang="pt-BR" b="0" i="1" smtClean="0">
                        <a:latin typeface="Cambria Math"/>
                      </a:rPr>
                      <m:t>𝑡𝑟𝑎𝑝</m:t>
                    </m:r>
                    <m:r>
                      <a:rPr lang="pt-BR" b="0" i="1" smtClean="0">
                        <a:latin typeface="Cambria Math"/>
                      </a:rPr>
                      <m:t>é</m:t>
                    </m:r>
                    <m:r>
                      <a:rPr lang="pt-BR" b="0" i="1" smtClean="0">
                        <a:latin typeface="Cambria Math"/>
                      </a:rPr>
                      <m:t>𝑧𝑖𝑜𝑠</m:t>
                    </m:r>
                  </m:oMath>
                </a14:m>
                <a:endParaRPr lang="pt-BR" dirty="0" smtClean="0"/>
              </a:p>
              <a:p>
                <a:r>
                  <a:rPr lang="pt-BR" dirty="0" smtClean="0"/>
                  <a:t>Podemos reescrever o método dos trapézios como</a:t>
                </a:r>
              </a:p>
              <a:p>
                <a:pPr marL="342900" lvl="1" indent="-342900">
                  <a:buClr>
                    <a:schemeClr val="hlink"/>
                  </a:buClr>
                  <a:buSzPct val="80000"/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pt-BR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p>
                      <m:e>
                        <m:r>
                          <a:rPr lang="pt-BR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pt-BR" i="1">
                            <a:latin typeface="Cambria Math"/>
                          </a:rPr>
                          <m:t>𝑑𝑥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≅</m:t>
                        </m:r>
                        <m:r>
                          <a:rPr lang="pt-BR" b="0" i="1" smtClean="0">
                            <a:latin typeface="Cambria Math"/>
                          </a:rPr>
                          <m:t>h</m:t>
                        </m:r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type m:val="skw"/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/>
                              </a:rPr>
                              <m:t>𝐸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pt-BR" b="0" i="1" smtClean="0">
                            <a:latin typeface="Cambria Math"/>
                          </a:rPr>
                          <m:t>+</m:t>
                        </m:r>
                        <m:r>
                          <a:rPr lang="pt-BR" b="0" i="1" smtClean="0">
                            <a:latin typeface="Cambria Math"/>
                          </a:rPr>
                          <m:t>𝐼</m:t>
                        </m:r>
                        <m:r>
                          <a:rPr lang="pt-BR" b="0" i="1" smtClean="0">
                            <a:latin typeface="Cambria Math"/>
                          </a:rPr>
                          <m:t>+</m:t>
                        </m:r>
                        <m:r>
                          <a:rPr lang="pt-BR" b="0" i="1" smtClean="0">
                            <a:latin typeface="Cambria Math"/>
                          </a:rPr>
                          <m:t>𝑃</m:t>
                        </m:r>
                        <m:r>
                          <a:rPr lang="pt-BR" b="0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pt-BR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pt-BR" dirty="0" smtClean="0"/>
                  <a:t>onde</a:t>
                </a:r>
              </a:p>
              <a:p>
                <a:pPr marL="742950" lvl="2" indent="-342900">
                  <a:buSzPct val="80000"/>
                  <a:buFont typeface="Wingdings" pitchFamily="2" charset="2"/>
                  <a:buChar char="n"/>
                </a:pPr>
                <a:r>
                  <a:rPr lang="pt-BR" dirty="0" smtClean="0"/>
                  <a:t>E -&gt; somatório das imagens nos pontos extremos</a:t>
                </a:r>
              </a:p>
              <a:p>
                <a:pPr marL="742950" lvl="2" indent="-342900">
                  <a:buSzPct val="80000"/>
                  <a:buFont typeface="Wingdings" pitchFamily="2" charset="2"/>
                  <a:buChar char="n"/>
                </a:pPr>
                <a:r>
                  <a:rPr lang="pt-BR" dirty="0" smtClean="0"/>
                  <a:t>P -&gt; somatório das imagens nos pontos pares (sem extremos)</a:t>
                </a:r>
              </a:p>
              <a:p>
                <a:pPr marL="742950" lvl="2" indent="-342900">
                  <a:buSzPct val="80000"/>
                  <a:buFont typeface="Wingdings" pitchFamily="2" charset="2"/>
                  <a:buChar char="n"/>
                </a:pPr>
                <a:r>
                  <a:rPr lang="pt-BR" dirty="0" smtClean="0"/>
                  <a:t>I -&gt; </a:t>
                </a:r>
                <a:r>
                  <a:rPr lang="pt-BR" dirty="0"/>
                  <a:t>somatório das imagens nos pontos </a:t>
                </a:r>
                <a:r>
                  <a:rPr lang="pt-BR" dirty="0" smtClean="0"/>
                  <a:t>ímpares </a:t>
                </a:r>
                <a:r>
                  <a:rPr lang="pt-BR" dirty="0"/>
                  <a:t>(sem extremos)</a:t>
                </a:r>
              </a:p>
              <a:p>
                <a:pPr marL="742950" lvl="2" indent="-342900">
                  <a:buSzPct val="80000"/>
                  <a:buFont typeface="Wingdings" pitchFamily="2" charset="2"/>
                  <a:buChar char="n"/>
                </a:pPr>
                <a:endParaRPr lang="pt-BR" dirty="0"/>
              </a:p>
              <a:p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484785"/>
                <a:ext cx="8352928" cy="4839816"/>
              </a:xfrm>
              <a:blipFill rotWithShape="1">
                <a:blip r:embed="rId2"/>
                <a:stretch>
                  <a:fillRect l="-5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dos trapézios – Exemplo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484785"/>
                <a:ext cx="8352928" cy="4839816"/>
              </a:xfrm>
            </p:spPr>
            <p:txBody>
              <a:bodyPr/>
              <a:lstStyle/>
              <a:p>
                <a:r>
                  <a:rPr lang="pt-BR" dirty="0" smtClean="0"/>
                  <a:t>Exemplo: Calcule, aproximadamente, o valor da integral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pt-BR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1" i="1" smtClean="0">
                            <a:latin typeface="Cambria Math"/>
                          </a:rPr>
                          <m:t>𝟎</m:t>
                        </m:r>
                        <m:r>
                          <a:rPr lang="pt-BR" b="1" i="1" smtClean="0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b="1" i="1" smtClean="0">
                            <a:latin typeface="Cambria Math"/>
                          </a:rPr>
                          <m:t>𝟎</m:t>
                        </m:r>
                        <m:r>
                          <a:rPr lang="pt-BR" b="1" i="1" smtClean="0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𝟔</m:t>
                        </m:r>
                      </m:sup>
                      <m:e>
                        <m:sSup>
                          <m:sSupPr>
                            <m:ctrlPr>
                              <a:rPr lang="pt-BR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b="1" i="1" smtClean="0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pt-BR" b="1" i="1" smtClean="0">
                                <a:latin typeface="Cambria Math"/>
                              </a:rPr>
                              <m:t>𝒙</m:t>
                            </m:r>
                          </m:sup>
                        </m:sSup>
                        <m:r>
                          <a:rPr lang="pt-BR" b="1" i="1" smtClean="0"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pt-BR" dirty="0" smtClean="0"/>
                  <a:t> usando o método dos trapézios, considerando 7 pontos dentro do intervalo [0,0;0,6]</a:t>
                </a:r>
                <a:endParaRPr lang="pt-BR" dirty="0"/>
              </a:p>
              <a:p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484785"/>
                <a:ext cx="8352928" cy="4839816"/>
              </a:xfrm>
              <a:blipFill rotWithShape="1">
                <a:blip r:embed="rId2"/>
                <a:stretch>
                  <a:fillRect l="-584" t="-10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" y="3068960"/>
            <a:ext cx="89630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1" y="5469260"/>
            <a:ext cx="86106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83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dos trapézios – Exemplo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Poderíamos ainda...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24" y="1700808"/>
            <a:ext cx="87915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2708920"/>
            <a:ext cx="7953375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23559"/>
            <a:ext cx="42291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941168"/>
            <a:ext cx="8886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7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dos trapézios – Exemplo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Exemplo: Calcule, aproximadamente, o valor da integral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pt-BR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i="1">
                            <a:latin typeface="Cambria Math"/>
                          </a:rPr>
                          <m:t>𝟎</m:t>
                        </m:r>
                        <m:r>
                          <a:rPr lang="pt-BR" i="1">
                            <a:latin typeface="Cambria Math"/>
                          </a:rPr>
                          <m:t>,</m:t>
                        </m:r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i="1">
                            <a:latin typeface="Cambria Math"/>
                          </a:rPr>
                          <m:t>𝟎</m:t>
                        </m:r>
                        <m:r>
                          <a:rPr lang="pt-BR" i="1">
                            <a:latin typeface="Cambria Math"/>
                          </a:rPr>
                          <m:t>,</m:t>
                        </m:r>
                        <m:r>
                          <a:rPr lang="pt-BR" i="1">
                            <a:latin typeface="Cambria Math"/>
                          </a:rPr>
                          <m:t>𝟔</m:t>
                        </m:r>
                      </m:sup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𝒙</m:t>
                            </m:r>
                          </m:sup>
                        </m:sSup>
                        <m:r>
                          <a:rPr lang="pt-BR" i="1"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pt-BR" dirty="0"/>
                  <a:t> usando o método dos trapézios, considerando 7 pontos dentro do intervalo [0,0;0,6]</a:t>
                </a:r>
              </a:p>
              <a:p>
                <a:pPr lvl="1"/>
                <a:r>
                  <a:rPr lang="pt-BR" dirty="0"/>
                  <a:t>R=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8,2280379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pt-BR" i="1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pt-BR" i="1">
                        <a:latin typeface="Cambria Math"/>
                        <a:ea typeface="Cambria Math"/>
                      </a:rPr>
                      <m:t>+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“Valor verdadeiro”=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8,2211880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pt-BR" i="1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pt-BR" dirty="0">
                  <a:ea typeface="Cambria Math"/>
                </a:endParaRPr>
              </a:p>
              <a:p>
                <a:r>
                  <a:rPr lang="pt-BR" dirty="0"/>
                  <a:t>Vantagem do método</a:t>
                </a:r>
              </a:p>
              <a:p>
                <a:pPr lvl="1"/>
                <a:r>
                  <a:rPr lang="pt-BR" dirty="0"/>
                  <a:t>Pode ser aplicado a qualquer número de subintervalos</a:t>
                </a:r>
              </a:p>
              <a:p>
                <a:r>
                  <a:rPr lang="pt-BR" dirty="0"/>
                  <a:t>Desvantagem...</a:t>
                </a:r>
              </a:p>
              <a:p>
                <a:pPr lvl="1"/>
                <a:r>
                  <a:rPr lang="pt-BR" dirty="0"/>
                  <a:t>Precisão deixa a desejar, já que segmentos de reta são utilizados para aproximar a curva que se deseja integrar</a:t>
                </a:r>
              </a:p>
              <a:p>
                <a:pPr lvl="1"/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1054" r="-1309" b="-15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92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Calcule, usando a regra do trapézio com 7 pontos, 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Resposta:</a:t>
            </a:r>
          </a:p>
          <a:p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04864"/>
            <a:ext cx="3092202" cy="11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82677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54" y="4658506"/>
            <a:ext cx="8362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37" y="5071710"/>
            <a:ext cx="8267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42" y="5447721"/>
            <a:ext cx="83058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52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45" y="1772816"/>
            <a:ext cx="8267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270" y="2726871"/>
            <a:ext cx="7191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984" y="3429000"/>
            <a:ext cx="3381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3886200"/>
            <a:ext cx="59721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95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Simpson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“O método de Simpson se propõe a dar uma melhor precisão uma vez que são usadas partes de parábolas para aproximar a curva a ser integrada.”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29000"/>
            <a:ext cx="7729218" cy="82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75235"/>
            <a:ext cx="5066333" cy="251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80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Integração Numérica	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7918450" cy="5127848"/>
          </a:xfrm>
        </p:spPr>
        <p:txBody>
          <a:bodyPr/>
          <a:lstStyle/>
          <a:p>
            <a:r>
              <a:rPr lang="pt-BR" dirty="0" smtClean="0"/>
              <a:t>Problemas resolvidos pelo cálculo de integral definida</a:t>
            </a:r>
          </a:p>
          <a:p>
            <a:pPr lvl="1"/>
            <a:r>
              <a:rPr lang="pt-BR" dirty="0" smtClean="0"/>
              <a:t>Determinação de áreas</a:t>
            </a:r>
          </a:p>
          <a:p>
            <a:pPr lvl="1"/>
            <a:r>
              <a:rPr lang="pt-BR" dirty="0" smtClean="0"/>
              <a:t>Determinação de volumes</a:t>
            </a:r>
          </a:p>
          <a:p>
            <a:pPr lvl="1"/>
            <a:r>
              <a:rPr lang="pt-BR" dirty="0" smtClean="0"/>
              <a:t>...</a:t>
            </a:r>
          </a:p>
          <a:p>
            <a:r>
              <a:rPr lang="pt-BR" dirty="0" smtClean="0"/>
              <a:t>Mas, nem sempre o cálculo de integrais pode ser feito analiticamente...</a:t>
            </a:r>
          </a:p>
          <a:p>
            <a:pPr lvl="1"/>
            <a:r>
              <a:rPr lang="pt-BR" dirty="0" smtClean="0"/>
              <a:t>Buscamos uma solução numérica</a:t>
            </a:r>
          </a:p>
          <a:p>
            <a:pPr lvl="1"/>
            <a:r>
              <a:rPr lang="pt-BR" dirty="0" smtClean="0"/>
              <a:t>Duas situações possíveis:</a:t>
            </a:r>
          </a:p>
          <a:p>
            <a:pPr lvl="2"/>
            <a:r>
              <a:rPr lang="pt-BR" dirty="0" smtClean="0"/>
              <a:t>Função a ser integrada é desconhecida</a:t>
            </a:r>
          </a:p>
          <a:p>
            <a:pPr lvl="3"/>
            <a:r>
              <a:rPr lang="pt-BR" dirty="0" smtClean="0"/>
              <a:t>Temos apenas uma tabela de pontos</a:t>
            </a:r>
          </a:p>
          <a:p>
            <a:pPr lvl="2"/>
            <a:r>
              <a:rPr lang="pt-BR" dirty="0" smtClean="0"/>
              <a:t>Função é conhecida, mas a determinação de sua integral não é trivial (ou é impossível)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332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Simpson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“Neste caso n tem que ser par, pois são somados dois subintervalos por vez.”</a:t>
            </a: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947988"/>
            <a:ext cx="76295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4118882"/>
            <a:ext cx="74771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54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Simpson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7238" y="5877272"/>
            <a:ext cx="7918450" cy="447328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57150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3140968"/>
            <a:ext cx="75819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87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Simpson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90" y="1728788"/>
            <a:ext cx="87820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549" y="2862263"/>
            <a:ext cx="54578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34" y="3680527"/>
            <a:ext cx="4953000" cy="1419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6" y="5301208"/>
            <a:ext cx="7462986" cy="113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83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Simpson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Outro caminho:</a:t>
            </a:r>
          </a:p>
          <a:p>
            <a:pPr lvl="1"/>
            <a:r>
              <a:rPr lang="pt-BR" dirty="0" smtClean="0"/>
              <a:t>Encontrar o polinômio e integrá-lo.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908080"/>
            <a:ext cx="89630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4012980"/>
            <a:ext cx="88963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01208"/>
            <a:ext cx="35623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71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Simpson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7238" y="5229200"/>
            <a:ext cx="7918450" cy="10954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14" y="1700808"/>
            <a:ext cx="88106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2" y="2780928"/>
            <a:ext cx="89344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69160"/>
            <a:ext cx="64198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516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Simpson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28800"/>
            <a:ext cx="87820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917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6.2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56792"/>
            <a:ext cx="88011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17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6.2 - 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700808"/>
            <a:ext cx="88773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25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Usando a regra de Simpson para 7 pontos, calcular: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Solução</a:t>
            </a:r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04864"/>
            <a:ext cx="1866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1128"/>
            <a:ext cx="82105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65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– 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4781550" cy="12096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10096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33" y="3009446"/>
            <a:ext cx="30670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86" y="3485932"/>
            <a:ext cx="4438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86" y="4095532"/>
            <a:ext cx="3524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01" y="4941168"/>
            <a:ext cx="67230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83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Integração Numérica	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Fórmulas de Newton-Cotes</a:t>
                </a:r>
              </a:p>
              <a:p>
                <a:pPr lvl="1"/>
                <a:r>
                  <a:rPr lang="pt-BR" dirty="0" smtClean="0"/>
                  <a:t>Integra o polinômio interpolador que substitui a função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𝑓</m:t>
                    </m:r>
                  </m:oMath>
                </a14:m>
                <a:endParaRPr lang="pt-BR" dirty="0" smtClean="0"/>
              </a:p>
              <a:p>
                <a:pPr lvl="2"/>
                <a:r>
                  <a:rPr lang="pt-BR" dirty="0" smtClean="0"/>
                  <a:t>Aproximação</a:t>
                </a:r>
              </a:p>
              <a:p>
                <a:pPr lvl="1"/>
                <a:r>
                  <a:rPr lang="pt-BR" dirty="0" smtClean="0"/>
                  <a:t>Intervalo de integração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[</m:t>
                    </m:r>
                    <m:r>
                      <a:rPr lang="pt-BR" b="0" i="1" smtClean="0">
                        <a:latin typeface="Cambria Math"/>
                      </a:rPr>
                      <m:t>𝑎</m:t>
                    </m:r>
                    <m:r>
                      <a:rPr lang="pt-BR" b="0" i="1" smtClean="0">
                        <a:latin typeface="Cambria Math"/>
                      </a:rPr>
                      <m:t>;</m:t>
                    </m:r>
                    <m:r>
                      <a:rPr lang="pt-BR" b="0" i="1" smtClean="0">
                        <a:latin typeface="Cambria Math"/>
                      </a:rPr>
                      <m:t>𝑏</m:t>
                    </m:r>
                    <m:r>
                      <a:rPr lang="pt-BR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pt-BR" dirty="0" smtClean="0"/>
                  <a:t> é dividido em partes iguais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+</m:t>
                    </m:r>
                    <m:r>
                      <a:rPr lang="pt-BR" b="0" i="1" smtClean="0">
                        <a:latin typeface="Cambria Math"/>
                      </a:rPr>
                      <m:t>𝑘h</m:t>
                    </m:r>
                    <m:r>
                      <a:rPr lang="pt-BR" b="0" i="1" smtClean="0">
                        <a:latin typeface="Cambria Math"/>
                      </a:rPr>
                      <m:t>, </m:t>
                    </m:r>
                    <m:r>
                      <a:rPr lang="pt-BR" b="0" i="1" smtClean="0">
                        <a:latin typeface="Cambria Math"/>
                      </a:rPr>
                      <m:t>𝑘</m:t>
                    </m:r>
                    <m:r>
                      <a:rPr lang="pt-BR" b="0" i="1" smtClean="0">
                        <a:latin typeface="Cambria Math"/>
                      </a:rPr>
                      <m:t>=1,2,…,</m:t>
                    </m:r>
                    <m:r>
                      <a:rPr lang="pt-BR" b="0" i="1" smtClean="0">
                        <a:latin typeface="Cambria Math"/>
                      </a:rPr>
                      <m:t>𝑛</m:t>
                    </m:r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Podemos então construir a tabela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;</m:t>
                    </m:r>
                    <m:r>
                      <a:rPr lang="pt-BR" b="0" i="1" smtClean="0">
                        <a:latin typeface="Cambria Math"/>
                      </a:rPr>
                      <m:t>𝑓</m:t>
                    </m:r>
                    <m:r>
                      <a:rPr lang="pt-BR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))</m:t>
                    </m:r>
                  </m:oMath>
                </a14:m>
                <a:endParaRPr lang="pt-BR" dirty="0" smtClean="0"/>
              </a:p>
              <a:p>
                <a:pPr lvl="2"/>
                <a:r>
                  <a:rPr lang="pt-BR" dirty="0" smtClean="0"/>
                  <a:t>A partir da tabela a função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pt-BR" dirty="0" smtClean="0"/>
                  <a:t> é interpolada para calcular o valor aproximado de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pt-BR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pt-BR" b="0" i="1" smtClean="0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pt-BR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pt-BR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pt-BR" dirty="0" smtClean="0"/>
              </a:p>
              <a:p>
                <a:pPr lvl="2"/>
                <a:endParaRPr lang="pt-BR" dirty="0" smtClean="0"/>
              </a:p>
              <a:p>
                <a:pPr lvl="2"/>
                <a:endParaRPr lang="pt-BR" dirty="0" smtClean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1054" r="-10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57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780928"/>
            <a:ext cx="7283450" cy="1143000"/>
          </a:xfrm>
        </p:spPr>
        <p:txBody>
          <a:bodyPr/>
          <a:lstStyle/>
          <a:p>
            <a:r>
              <a:rPr lang="pt-BR" dirty="0" smtClean="0"/>
              <a:t>Dúvidas?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796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Santos, J.D.; Silva, Z. C. Métodos Numéricos, Ed. Universitária UFPE. 3ª ed. Recife-PE, 2010.</a:t>
            </a:r>
          </a:p>
          <a:p>
            <a:r>
              <a:rPr lang="pt-BR" dirty="0" err="1" smtClean="0"/>
              <a:t>Cuminato</a:t>
            </a:r>
            <a:r>
              <a:rPr lang="pt-BR" dirty="0" smtClean="0"/>
              <a:t>, J.A. </a:t>
            </a:r>
            <a:r>
              <a:rPr lang="pt-BR" dirty="0" err="1" smtClean="0"/>
              <a:t>Cálcuo</a:t>
            </a:r>
            <a:r>
              <a:rPr lang="pt-BR" dirty="0" smtClean="0"/>
              <a:t> Numérico. Notas </a:t>
            </a:r>
            <a:r>
              <a:rPr lang="pt-BR" dirty="0"/>
              <a:t>de Aula ICMC/USP. </a:t>
            </a:r>
            <a:r>
              <a:rPr lang="pt-BR" dirty="0" smtClean="0"/>
              <a:t>Disponível em: http</a:t>
            </a:r>
            <a:r>
              <a:rPr lang="pt-BR" dirty="0"/>
              <a:t>://www.ceunes.ufes.br/downloads/2/riedsonb-Apostila%20-%20Cuminato.pdf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32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Integração Numérica	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783" y="1037456"/>
                <a:ext cx="7918450" cy="1527448"/>
              </a:xfrm>
            </p:spPr>
            <p:txBody>
              <a:bodyPr/>
              <a:lstStyle/>
              <a:p>
                <a:r>
                  <a:rPr lang="pt-BR" dirty="0" smtClean="0"/>
                  <a:t>Fórmulas de Newton-Cotes</a:t>
                </a:r>
              </a:p>
              <a:p>
                <a:pPr lvl="1"/>
                <a:r>
                  <a:rPr lang="pt-BR" sz="2000" dirty="0" smtClean="0"/>
                  <a:t>Idéia geral: Integrar o polinômio interpolador da função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𝑓</m:t>
                    </m:r>
                  </m:oMath>
                </a14:m>
                <a:endParaRPr lang="pt-BR" sz="2000" dirty="0" smtClean="0"/>
              </a:p>
              <a:p>
                <a:pPr lvl="1"/>
                <a:endParaRPr lang="pt-BR" dirty="0" smtClean="0"/>
              </a:p>
              <a:p>
                <a:pPr lvl="2"/>
                <a:endParaRPr lang="pt-BR" dirty="0" smtClean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783" y="1037456"/>
                <a:ext cx="7918450" cy="1527448"/>
              </a:xfrm>
              <a:blipFill rotWithShape="1">
                <a:blip r:embed="rId2"/>
                <a:stretch>
                  <a:fillRect l="-616" t="-31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4283968" y="5229199"/>
            <a:ext cx="489654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572000" y="2420888"/>
            <a:ext cx="0" cy="316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4653317" y="3187952"/>
            <a:ext cx="4499428" cy="1105144"/>
          </a:xfrm>
          <a:custGeom>
            <a:avLst/>
            <a:gdLst>
              <a:gd name="connsiteX0" fmla="*/ 0 w 4499428"/>
              <a:gd name="connsiteY0" fmla="*/ 1105144 h 1105144"/>
              <a:gd name="connsiteX1" fmla="*/ 333828 w 4499428"/>
              <a:gd name="connsiteY1" fmla="*/ 756801 h 1105144"/>
              <a:gd name="connsiteX2" fmla="*/ 1175657 w 4499428"/>
              <a:gd name="connsiteY2" fmla="*/ 1003544 h 1105144"/>
              <a:gd name="connsiteX3" fmla="*/ 1857828 w 4499428"/>
              <a:gd name="connsiteY3" fmla="*/ 364915 h 1105144"/>
              <a:gd name="connsiteX4" fmla="*/ 2656114 w 4499428"/>
              <a:gd name="connsiteY4" fmla="*/ 422972 h 1105144"/>
              <a:gd name="connsiteX5" fmla="*/ 3831771 w 4499428"/>
              <a:gd name="connsiteY5" fmla="*/ 2058 h 1105144"/>
              <a:gd name="connsiteX6" fmla="*/ 4499428 w 4499428"/>
              <a:gd name="connsiteY6" fmla="*/ 626172 h 110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9428" h="1105144">
                <a:moveTo>
                  <a:pt x="0" y="1105144"/>
                </a:moveTo>
                <a:cubicBezTo>
                  <a:pt x="68942" y="939439"/>
                  <a:pt x="137885" y="773734"/>
                  <a:pt x="333828" y="756801"/>
                </a:cubicBezTo>
                <a:cubicBezTo>
                  <a:pt x="529771" y="739868"/>
                  <a:pt x="921657" y="1068858"/>
                  <a:pt x="1175657" y="1003544"/>
                </a:cubicBezTo>
                <a:cubicBezTo>
                  <a:pt x="1429657" y="938230"/>
                  <a:pt x="1611085" y="461677"/>
                  <a:pt x="1857828" y="364915"/>
                </a:cubicBezTo>
                <a:cubicBezTo>
                  <a:pt x="2104571" y="268153"/>
                  <a:pt x="2327124" y="483448"/>
                  <a:pt x="2656114" y="422972"/>
                </a:cubicBezTo>
                <a:cubicBezTo>
                  <a:pt x="2985104" y="362496"/>
                  <a:pt x="3524552" y="-31809"/>
                  <a:pt x="3831771" y="2058"/>
                </a:cubicBezTo>
                <a:cubicBezTo>
                  <a:pt x="4138990" y="35925"/>
                  <a:pt x="4319209" y="331048"/>
                  <a:pt x="4499428" y="626172"/>
                </a:cubicBezTo>
              </a:path>
            </a:pathLst>
          </a:custGeom>
          <a:noFill/>
          <a:ln>
            <a:solidFill>
              <a:srgbClr val="0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8424" y="3645024"/>
                <a:ext cx="10081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>
                  <a:spcBef>
                    <a:spcPct val="20000"/>
                  </a:spcBef>
                  <a:buClr>
                    <a:srgbClr val="FFFFFF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i="1" ker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pt-BR" sz="2200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424" y="3645024"/>
                <a:ext cx="1008112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956376" y="2780928"/>
                <a:ext cx="10081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>
                  <a:spcBef>
                    <a:spcPct val="20000"/>
                  </a:spcBef>
                  <a:buClr>
                    <a:srgbClr val="FFFFFF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kern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𝑃</m:t>
                      </m:r>
                      <m:r>
                        <a:rPr lang="pt-BR" sz="2200" b="0" i="1" kern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(</m:t>
                      </m:r>
                      <m:r>
                        <a:rPr lang="pt-BR" sz="2200" b="0" i="1" kern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𝑥</m:t>
                      </m:r>
                      <m:r>
                        <a:rPr lang="pt-BR" sz="2200" b="0" i="1" kern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BR" sz="2200" kern="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2780928"/>
                <a:ext cx="1008112" cy="707886"/>
              </a:xfrm>
              <a:prstGeom prst="rect">
                <a:avLst/>
              </a:prstGeom>
              <a:blipFill rotWithShape="1">
                <a:blip r:embed="rId4"/>
                <a:stretch>
                  <a:fillRect r="-265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4716016" y="4153903"/>
            <a:ext cx="0" cy="1075297"/>
          </a:xfrm>
          <a:prstGeom prst="line">
            <a:avLst/>
          </a:prstGeom>
          <a:ln>
            <a:solidFill>
              <a:srgbClr val="00B0F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80112" y="4153902"/>
            <a:ext cx="0" cy="1075297"/>
          </a:xfrm>
          <a:prstGeom prst="line">
            <a:avLst/>
          </a:prstGeom>
          <a:ln>
            <a:solidFill>
              <a:srgbClr val="00B0F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16216" y="3624915"/>
            <a:ext cx="0" cy="1604284"/>
          </a:xfrm>
          <a:prstGeom prst="line">
            <a:avLst/>
          </a:prstGeom>
          <a:ln>
            <a:solidFill>
              <a:srgbClr val="00B0F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8" idx="3"/>
          </p:cNvCxnSpPr>
          <p:nvPr/>
        </p:nvCxnSpPr>
        <p:spPr>
          <a:xfrm flipH="1">
            <a:off x="7524328" y="3544303"/>
            <a:ext cx="2817" cy="1721123"/>
          </a:xfrm>
          <a:prstGeom prst="line">
            <a:avLst/>
          </a:prstGeom>
          <a:ln>
            <a:solidFill>
              <a:srgbClr val="00B0F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</p:cNvCxnSpPr>
          <p:nvPr/>
        </p:nvCxnSpPr>
        <p:spPr>
          <a:xfrm flipH="1">
            <a:off x="8472197" y="3190010"/>
            <a:ext cx="12891" cy="2039190"/>
          </a:xfrm>
          <a:prstGeom prst="line">
            <a:avLst/>
          </a:prstGeom>
          <a:ln>
            <a:solidFill>
              <a:srgbClr val="00B0F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4696859" y="3195960"/>
            <a:ext cx="3817258" cy="1042476"/>
          </a:xfrm>
          <a:custGeom>
            <a:avLst/>
            <a:gdLst>
              <a:gd name="connsiteX0" fmla="*/ 0 w 3817258"/>
              <a:gd name="connsiteY0" fmla="*/ 972457 h 1042476"/>
              <a:gd name="connsiteX1" fmla="*/ 899886 w 3817258"/>
              <a:gd name="connsiteY1" fmla="*/ 986971 h 1042476"/>
              <a:gd name="connsiteX2" fmla="*/ 1828800 w 3817258"/>
              <a:gd name="connsiteY2" fmla="*/ 362857 h 1042476"/>
              <a:gd name="connsiteX3" fmla="*/ 2830286 w 3817258"/>
              <a:gd name="connsiteY3" fmla="*/ 348343 h 1042476"/>
              <a:gd name="connsiteX4" fmla="*/ 3817258 w 3817258"/>
              <a:gd name="connsiteY4" fmla="*/ 0 h 1042476"/>
              <a:gd name="connsiteX5" fmla="*/ 3817258 w 3817258"/>
              <a:gd name="connsiteY5" fmla="*/ 0 h 104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7258" h="1042476">
                <a:moveTo>
                  <a:pt x="0" y="972457"/>
                </a:moveTo>
                <a:cubicBezTo>
                  <a:pt x="297543" y="1030514"/>
                  <a:pt x="595086" y="1088571"/>
                  <a:pt x="899886" y="986971"/>
                </a:cubicBezTo>
                <a:cubicBezTo>
                  <a:pt x="1204686" y="885371"/>
                  <a:pt x="1507067" y="469295"/>
                  <a:pt x="1828800" y="362857"/>
                </a:cubicBezTo>
                <a:cubicBezTo>
                  <a:pt x="2150533" y="256419"/>
                  <a:pt x="2498876" y="408819"/>
                  <a:pt x="2830286" y="348343"/>
                </a:cubicBezTo>
                <a:cubicBezTo>
                  <a:pt x="3161696" y="287867"/>
                  <a:pt x="3817258" y="0"/>
                  <a:pt x="3817258" y="0"/>
                </a:cubicBezTo>
                <a:lnTo>
                  <a:pt x="3817258" y="0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995936" y="5313402"/>
                <a:ext cx="10081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>
                  <a:spcBef>
                    <a:spcPct val="20000"/>
                  </a:spcBef>
                  <a:buClr>
                    <a:srgbClr val="FFFFFF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kern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kern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  <m:t>𝑎</m:t>
                          </m:r>
                          <m:r>
                            <a:rPr lang="pt-BR" b="0" i="1" kern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r>
                            <a:rPr lang="pt-BR" b="0" i="1" kern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kern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sz="2200" kern="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313402"/>
                <a:ext cx="1008112" cy="707886"/>
              </a:xfrm>
              <a:prstGeom prst="rect">
                <a:avLst/>
              </a:prstGeom>
              <a:blipFill rotWithShape="1">
                <a:blip r:embed="rId5"/>
                <a:stretch>
                  <a:fillRect r="-278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32040" y="5301208"/>
                <a:ext cx="10081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>
                  <a:spcBef>
                    <a:spcPct val="20000"/>
                  </a:spcBef>
                  <a:buClr>
                    <a:srgbClr val="FFFFFF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kern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kern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kern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kern="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301208"/>
                <a:ext cx="1008112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868144" y="5301208"/>
                <a:ext cx="10081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>
                  <a:spcBef>
                    <a:spcPct val="20000"/>
                  </a:spcBef>
                  <a:buClr>
                    <a:srgbClr val="FFFFFF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kern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kern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kern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t-BR" b="0" i="1" kern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pt-BR" kern="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5301208"/>
                <a:ext cx="1008112" cy="646331"/>
              </a:xfrm>
              <a:prstGeom prst="rect">
                <a:avLst/>
              </a:prstGeom>
              <a:blipFill rotWithShape="1">
                <a:blip r:embed="rId7"/>
                <a:stretch>
                  <a:fillRect r="-18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740352" y="5313402"/>
                <a:ext cx="10081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>
                  <a:spcBef>
                    <a:spcPct val="20000"/>
                  </a:spcBef>
                  <a:buClr>
                    <a:srgbClr val="FFFFFF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kern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kern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  <m:t>𝑏</m:t>
                          </m:r>
                          <m:r>
                            <a:rPr lang="pt-BR" b="0" i="1" kern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r>
                            <a:rPr lang="pt-BR" b="0" i="1" kern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kern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pt-BR" sz="2200" kern="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5313402"/>
                <a:ext cx="1008112" cy="707886"/>
              </a:xfrm>
              <a:prstGeom prst="rect">
                <a:avLst/>
              </a:prstGeom>
              <a:blipFill rotWithShape="1">
                <a:blip r:embed="rId8"/>
                <a:stretch>
                  <a:fillRect r="-272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 flipV="1">
            <a:off x="4716016" y="4238436"/>
            <a:ext cx="216024" cy="12057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716016" y="4298721"/>
            <a:ext cx="504056" cy="28240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716016" y="4298721"/>
            <a:ext cx="864096" cy="49843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716016" y="4514745"/>
            <a:ext cx="864096" cy="49843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16016" y="4730769"/>
            <a:ext cx="864096" cy="49843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5076056" y="4946792"/>
            <a:ext cx="504056" cy="28240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364088" y="5108629"/>
            <a:ext cx="216024" cy="12057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580112" y="3691960"/>
            <a:ext cx="936104" cy="60113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580112" y="3933056"/>
            <a:ext cx="936104" cy="55871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5580112" y="4221088"/>
            <a:ext cx="864096" cy="49843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580112" y="4497397"/>
            <a:ext cx="864096" cy="49843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652120" y="4713421"/>
            <a:ext cx="864096" cy="49843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6084168" y="4979984"/>
            <a:ext cx="432048" cy="23186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516216" y="3740525"/>
            <a:ext cx="1008112" cy="52912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588224" y="4005064"/>
            <a:ext cx="864096" cy="48671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588224" y="4209365"/>
            <a:ext cx="864096" cy="49843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588224" y="4425389"/>
            <a:ext cx="864096" cy="49843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6588224" y="4641413"/>
            <a:ext cx="864096" cy="49843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6948264" y="4857436"/>
            <a:ext cx="504056" cy="28240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7236296" y="5019273"/>
            <a:ext cx="216024" cy="12057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7596336" y="3740525"/>
            <a:ext cx="888752" cy="52912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7596336" y="4005064"/>
            <a:ext cx="864096" cy="48670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7596336" y="4209365"/>
            <a:ext cx="864096" cy="49843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7596336" y="4425389"/>
            <a:ext cx="864096" cy="49843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7596336" y="4641413"/>
            <a:ext cx="864096" cy="49843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7956376" y="4857436"/>
            <a:ext cx="504056" cy="28240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8244408" y="5019273"/>
            <a:ext cx="216024" cy="12057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6444208" y="3573016"/>
            <a:ext cx="1008112" cy="52912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6516216" y="3558817"/>
            <a:ext cx="684076" cy="27876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7499672" y="3488814"/>
            <a:ext cx="1014445" cy="58825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7517995" y="3284984"/>
            <a:ext cx="1014445" cy="58825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7517995" y="3452588"/>
            <a:ext cx="438381" cy="27664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/>
              <p:cNvSpPr txBox="1">
                <a:spLocks/>
              </p:cNvSpPr>
              <p:nvPr/>
            </p:nvSpPr>
            <p:spPr bwMode="auto">
              <a:xfrm>
                <a:off x="504763" y="2060848"/>
                <a:ext cx="3959225" cy="41044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n"/>
                  <a:defRPr sz="2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2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16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16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16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16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16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9pPr>
              </a:lstStyle>
              <a:p>
                <a:r>
                  <a:rPr lang="pt-BR" sz="2000" kern="0" dirty="0" smtClean="0"/>
                  <a:t>Intervalo [a;b] é dividido em partes iguais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 kern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i="1" kern="0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pt-BR" i="1" kern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 kern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i="1" kern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i="1" kern="0" smtClean="0">
                        <a:latin typeface="Cambria Math"/>
                      </a:rPr>
                      <m:t>+</m:t>
                    </m:r>
                    <m:r>
                      <a:rPr lang="pt-BR" i="1" kern="0" smtClean="0">
                        <a:latin typeface="Cambria Math"/>
                      </a:rPr>
                      <m:t>𝑘h</m:t>
                    </m:r>
                    <m:r>
                      <a:rPr lang="pt-BR" i="1" kern="0" smtClean="0">
                        <a:latin typeface="Cambria Math"/>
                      </a:rPr>
                      <m:t>,</m:t>
                    </m:r>
                    <m:r>
                      <a:rPr lang="pt-BR" i="1" kern="0" smtClean="0">
                        <a:latin typeface="Cambria Math"/>
                      </a:rPr>
                      <m:t>𝑘</m:t>
                    </m:r>
                    <m:r>
                      <a:rPr lang="pt-BR" i="1" kern="0" smtClean="0">
                        <a:latin typeface="Cambria Math"/>
                      </a:rPr>
                      <m:t>=1,…</m:t>
                    </m:r>
                    <m:r>
                      <a:rPr lang="pt-BR" i="1" kern="0" smtClean="0">
                        <a:latin typeface="Cambria Math"/>
                      </a:rPr>
                      <m:t>𝑛</m:t>
                    </m:r>
                  </m:oMath>
                </a14:m>
                <a:endParaRPr lang="pt-BR" kern="0" dirty="0" smtClean="0"/>
              </a:p>
              <a:p>
                <a14:m>
                  <m:oMath xmlns:m="http://schemas.openxmlformats.org/officeDocument/2006/math">
                    <m:r>
                      <a:rPr lang="pt-BR" b="0" i="1" kern="0" smtClean="0">
                        <a:latin typeface="Cambria Math"/>
                      </a:rPr>
                      <m:t>𝑃</m:t>
                    </m:r>
                    <m:r>
                      <a:rPr lang="pt-BR" b="0" i="1" kern="0" smtClean="0">
                        <a:latin typeface="Cambria Math"/>
                      </a:rPr>
                      <m:t>(</m:t>
                    </m:r>
                    <m:r>
                      <a:rPr lang="pt-BR" b="0" i="1" kern="0" smtClean="0">
                        <a:latin typeface="Cambria Math"/>
                      </a:rPr>
                      <m:t>𝑥</m:t>
                    </m:r>
                    <m:r>
                      <a:rPr lang="pt-BR" b="0" i="1" kern="0" smtClean="0">
                        <a:latin typeface="Cambria Math"/>
                      </a:rPr>
                      <m:t>)</m:t>
                    </m:r>
                  </m:oMath>
                </a14:m>
                <a:r>
                  <a:rPr lang="pt-BR" kern="0" dirty="0" smtClean="0"/>
                  <a:t> interpola </a:t>
                </a:r>
                <a14:m>
                  <m:oMath xmlns:m="http://schemas.openxmlformats.org/officeDocument/2006/math">
                    <m:r>
                      <a:rPr lang="pt-BR" b="0" i="1" kern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pt-BR" kern="0" dirty="0" smtClean="0"/>
                  <a:t> em [a;b]</a:t>
                </a:r>
              </a:p>
              <a:p>
                <a:r>
                  <a:rPr lang="pt-BR" kern="0" dirty="0" smtClean="0"/>
                  <a:t>Calculamos a area...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trlPr>
                          <a:rPr lang="pt-BR" i="1" kern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1" i="1" kern="0" smtClean="0"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pt-BR" b="1" i="1" kern="0" smtClean="0"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pt-BR" b="1" i="1" kern="0" smtClean="0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pt-BR" b="1" i="1" kern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1" i="1" kern="0" smtClean="0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pt-BR" b="1" i="1" kern="0" smtClean="0">
                            <a:latin typeface="Cambria Math"/>
                          </a:rPr>
                          <m:t>𝒅𝒙</m:t>
                        </m:r>
                        <m:r>
                          <a:rPr lang="pt-BR" b="1" i="1" kern="0" smtClean="0">
                            <a:latin typeface="Cambria Math"/>
                          </a:rPr>
                          <m:t>=</m:t>
                        </m:r>
                      </m:e>
                    </m:nary>
                    <m:nary>
                      <m:naryPr>
                        <m:ctrlPr>
                          <a:rPr lang="pt-BR" i="1" ker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pt-BR" b="1" i="1" kern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1" i="1" kern="0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 kern="0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pt-BR" b="1" i="1" kern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1" i="1" kern="0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 kern="0" smtClean="0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sup>
                      <m:e>
                        <m:r>
                          <a:rPr lang="pt-BR" i="1" kern="0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pt-BR" i="1" ker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 kern="0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pt-BR" i="1" kern="0">
                            <a:latin typeface="Cambria Math"/>
                          </a:rPr>
                          <m:t>𝒅𝒙</m:t>
                        </m:r>
                        <m:r>
                          <a:rPr lang="pt-BR" i="1" kern="0">
                            <a:latin typeface="Cambria Math"/>
                          </a:rPr>
                          <m:t>=</m:t>
                        </m:r>
                      </m:e>
                    </m:nary>
                  </m:oMath>
                </a14:m>
                <a:endParaRPr lang="pt-BR" kern="0" dirty="0" smtClean="0"/>
              </a:p>
              <a:p>
                <a14:m>
                  <m:oMath xmlns:m="http://schemas.openxmlformats.org/officeDocument/2006/math">
                    <m:r>
                      <a:rPr lang="pt-BR" b="1" i="1" kern="0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pt-BR" i="1" kern="0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pt-BR" b="1" i="1" kern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pt-BR" b="1" i="1" kern="0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pt-BR" b="1" i="1" kern="0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pt-BR" b="1" i="1" kern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1" i="1" kern="0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 kern="0" smtClean="0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pt-BR" b="1" i="1" kern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1" i="1" kern="0" smtClean="0">
                                <a:latin typeface="Cambria Math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pt-BR" b="1" i="1" kern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BR" b="1" i="1" kern="0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pt-BR" b="1" i="1" kern="0" smtClean="0">
                                <a:latin typeface="Cambria Math"/>
                              </a:rPr>
                              <m:t>+</m:t>
                            </m:r>
                            <m:r>
                              <a:rPr lang="pt-BR" b="1" i="1" kern="0" smtClean="0">
                                <a:latin typeface="Cambria Math"/>
                              </a:rPr>
                              <m:t>𝑹</m:t>
                            </m:r>
                            <m:d>
                              <m:dPr>
                                <m:ctrlPr>
                                  <a:rPr lang="pt-BR" b="1" i="1" kern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BR" b="1" i="1" kern="0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  <m:r>
                          <a:rPr lang="pt-BR" b="1" i="1" kern="0" smtClean="0"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endParaRPr lang="pt-BR" kern="0" dirty="0" smtClean="0"/>
              </a:p>
              <a:p>
                <a:pPr lvl="2"/>
                <a:endParaRPr lang="pt-BR" kern="0" dirty="0" smtClean="0"/>
              </a:p>
              <a:p>
                <a:pPr lvl="1"/>
                <a:endParaRPr lang="pt-BR" kern="0" dirty="0"/>
              </a:p>
            </p:txBody>
          </p:sp>
        </mc:Choice>
        <mc:Fallback xmlns="">
          <p:sp>
            <p:nvSpPr>
              <p:cNvPr id="9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763" y="2060848"/>
                <a:ext cx="3959225" cy="4104456"/>
              </a:xfrm>
              <a:prstGeom prst="rect">
                <a:avLst/>
              </a:prstGeom>
              <a:blipFill rotWithShape="1">
                <a:blip r:embed="rId9"/>
                <a:stretch>
                  <a:fillRect l="-1387" t="-743" r="-24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203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5" grpId="0"/>
      <p:bldP spid="28" grpId="0" animBg="1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Integração Numérica	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196752"/>
                <a:ext cx="8352928" cy="5127849"/>
              </a:xfrm>
            </p:spPr>
            <p:txBody>
              <a:bodyPr/>
              <a:lstStyle/>
              <a:p>
                <a:r>
                  <a:rPr lang="pt-BR" dirty="0" smtClean="0"/>
                  <a:t>Fórmulas de Newton-Cotes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pt-BR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pt-BR" b="0" i="1" smtClean="0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pt-BR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pt-BR" b="0" i="1" smtClean="0">
                            <a:latin typeface="Cambria Math"/>
                          </a:rPr>
                          <m:t>𝑑𝑥</m:t>
                        </m:r>
                        <m:r>
                          <a:rPr lang="pt-BR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23"/>
                                  </m:rPr>
                                  <a:rPr lang="pt-BR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brk m:alnAt="23"/>
                                  </m:rPr>
                                  <a:rPr lang="pt-BR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sup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pt-BR" b="0" i="1" smtClean="0">
                                <a:latin typeface="Cambria Math"/>
                              </a:rPr>
                              <m:t>𝑑𝑥</m:t>
                            </m:r>
                          </m:e>
                        </m:nary>
                        <m:r>
                          <a:rPr lang="pt-BR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trlPr>
                              <a:rPr lang="pt-BR" i="1">
                                <a:latin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23"/>
                                  </m:rP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brk m:alnAt="23"/>
                                  </m:rPr>
                                  <a:rPr lang="pt-BR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sup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[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pt-BR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𝑅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)]</m:t>
                            </m:r>
                            <m:r>
                              <a:rPr lang="pt-BR" i="1">
                                <a:latin typeface="Cambria Math"/>
                              </a:rPr>
                              <m:t>𝑑𝑥</m:t>
                            </m:r>
                          </m:e>
                        </m:nary>
                      </m:e>
                    </m:nary>
                  </m:oMath>
                </a14:m>
                <a:endParaRPr lang="pt-BR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/>
                          </a:rPr>
                          <m:t>𝑘</m:t>
                        </m:r>
                        <m:r>
                          <a:rPr lang="pt-BR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pt-BR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𝑘</m:t>
                            </m:r>
                          </m:sub>
                          <m:sup>
                            <m:d>
                              <m:d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sup>
                        </m:sSubSup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pt-BR" b="0" i="1" smtClean="0">
                            <a:latin typeface="Cambria Math"/>
                          </a:rPr>
                          <m:t>𝑓</m:t>
                        </m:r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pt-BR" dirty="0" smtClean="0"/>
                  <a:t> =&gt; polinômio lagrange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pt-BR" i="1">
                            <a:latin typeface="Cambria Math"/>
                          </a:rPr>
                        </m:ctrlPr>
                      </m:sSubSupPr>
                      <m:e>
                        <m:r>
                          <a:rPr lang="pt-BR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𝑘</m:t>
                        </m:r>
                      </m:sub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bSup>
                    <m:r>
                      <a:rPr lang="pt-BR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ctrlPr>
                          <a:rPr lang="pt-BR" b="1" i="1">
                            <a:latin typeface="Cambria Math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pt-BR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brk m:alnAt="23"/>
                              </m:rPr>
                              <a:rPr lang="pt-BR" b="1" i="1">
                                <a:latin typeface="Cambria Math"/>
                              </a:rPr>
                              <m:t>𝒋</m:t>
                            </m:r>
                            <m:r>
                              <a:rPr lang="pt-BR" b="1" i="1">
                                <a:latin typeface="Cambria Math"/>
                              </a:rPr>
                              <m:t>=</m:t>
                            </m:r>
                            <m:r>
                              <a:rPr lang="pt-BR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pt-BR" b="1" i="1">
                                <a:latin typeface="Cambria Math"/>
                              </a:rPr>
                              <m:t>𝒋</m:t>
                            </m:r>
                            <m:r>
                              <a:rPr lang="pt-BR" b="1" i="1">
                                <a:latin typeface="Cambria Math"/>
                                <a:ea typeface="Cambria Math"/>
                              </a:rPr>
                              <m:t>≠</m:t>
                            </m:r>
                            <m:r>
                              <a:rPr lang="pt-BR" b="1" i="1" smtClean="0">
                                <a:latin typeface="Cambria Math"/>
                                <a:ea typeface="Cambria Math"/>
                              </a:rPr>
                              <m:t>𝒌</m:t>
                            </m:r>
                          </m:e>
                        </m:eqArr>
                      </m:sub>
                      <m:sup>
                        <m:r>
                          <a:rPr lang="pt-BR" b="1" i="1">
                            <a:latin typeface="Cambria Math"/>
                          </a:rPr>
                          <m:t>𝒏</m:t>
                        </m:r>
                      </m:sup>
                      <m:e>
                        <m:f>
                          <m:fPr>
                            <m:ctrlPr>
                              <a:rPr lang="pt-BR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/>
                              </a:rPr>
                              <m:t>𝒙</m:t>
                            </m:r>
                            <m:r>
                              <a:rPr lang="pt-BR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𝒋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b="1" i="1" smtClean="0">
                                    <a:latin typeface="Cambria Math"/>
                                  </a:rPr>
                                  <m:t>𝒌</m:t>
                                </m:r>
                              </m:sub>
                            </m:sSub>
                            <m:r>
                              <a:rPr lang="pt-BR" b="1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b="1" i="1">
                                    <a:latin typeface="Cambria Math"/>
                                  </a:rPr>
                                  <m:t>𝒋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pt-BR" dirty="0" smtClean="0"/>
              </a:p>
              <a:p>
                <a:pPr lvl="1"/>
                <a:r>
                  <a:rPr lang="pt-BR" sz="2000" dirty="0"/>
                  <a:t>Assim,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pt-BR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p>
                      <m:e>
                        <m:r>
                          <a:rPr lang="pt-BR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pt-BR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pt-BR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pt-BR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p>
                      <m:e>
                        <m:r>
                          <a:rPr lang="pt-BR" i="1">
                            <a:latin typeface="Cambria Math"/>
                          </a:rPr>
                          <m:t>[</m:t>
                        </m:r>
                        <m:r>
                          <a:rPr lang="pt-BR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pt-BR" i="1">
                            <a:latin typeface="Cambria Math"/>
                          </a:rPr>
                          <m:t>+</m:t>
                        </m:r>
                        <m:r>
                          <a:rPr lang="pt-BR" i="1">
                            <a:latin typeface="Cambria Math"/>
                          </a:rPr>
                          <m:t>𝑅</m:t>
                        </m:r>
                        <m:r>
                          <a:rPr lang="pt-BR" i="1">
                            <a:latin typeface="Cambria Math"/>
                          </a:rPr>
                          <m:t>(</m:t>
                        </m:r>
                        <m:r>
                          <a:rPr lang="pt-BR" i="1">
                            <a:latin typeface="Cambria Math"/>
                          </a:rPr>
                          <m:t>𝑥</m:t>
                        </m:r>
                        <m:r>
                          <a:rPr lang="pt-BR" i="1">
                            <a:latin typeface="Cambria Math"/>
                          </a:rPr>
                          <m:t>)]</m:t>
                        </m:r>
                        <m:r>
                          <a:rPr lang="pt-BR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pt-BR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pt-BR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pt-BR" i="1">
                                    <a:latin typeface="Cambria Math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/>
                                  </a:rPr>
                                  <m:t>𝑛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pt-BR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sup>
                                </m:sSubSup>
                                <m:d>
                                  <m:d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pt-BR" i="1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pt-BR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pt-BR" i="1">
                                    <a:latin typeface="Cambria Math"/>
                                  </a:rPr>
                                  <m:t>)</m:t>
                                </m:r>
                              </m:e>
                            </m:nary>
                            <m:r>
                              <a:rPr lang="pt-BR" i="1">
                                <a:latin typeface="Cambria Math"/>
                              </a:rPr>
                              <m:t>+</m:t>
                            </m:r>
                            <m:r>
                              <a:rPr lang="pt-BR" i="1">
                                <a:latin typeface="Cambria Math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pt-BR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pt-BR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pt-BR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p>
                      <m:e>
                        <m:nary>
                          <m:naryPr>
                            <m:chr m:val="∑"/>
                            <m:ctrlPr>
                              <a:rPr lang="pt-BR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/>
                              </a:rPr>
                              <m:t>𝑘</m:t>
                            </m:r>
                            <m:r>
                              <a:rPr lang="pt-BR" i="1"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r>
                              <a:rPr lang="pt-BR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𝑘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bSup>
                            <m:d>
                              <m:d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pt-BR" i="1">
                                <a:latin typeface="Cambria Math"/>
                              </a:rPr>
                              <m:t>𝑓</m:t>
                            </m:r>
                            <m:r>
                              <a:rPr lang="pt-BR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pt-BR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  <m:r>
                          <a:rPr lang="pt-BR" b="0" i="1" smtClean="0">
                            <a:latin typeface="Cambria Math"/>
                          </a:rPr>
                          <m:t>𝑑𝑥</m:t>
                        </m:r>
                        <m:r>
                          <a:rPr lang="pt-BR" b="0" i="1" smtClean="0">
                            <a:latin typeface="Cambria Math"/>
                          </a:rPr>
                          <m:t>+</m:t>
                        </m:r>
                        <m:nary>
                          <m:naryPr>
                            <m:ctrlPr>
                              <a:rPr lang="pt-BR" i="1">
                                <a:latin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23"/>
                                  </m:rP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brk m:alnAt="23"/>
                                  </m:rPr>
                                  <a:rPr lang="pt-BR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sup>
                          <m:e>
                            <m:r>
                              <a:rPr lang="pt-BR" i="1">
                                <a:latin typeface="Cambria Math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pt-BR" b="0" i="1" smtClean="0">
                                <a:latin typeface="Cambria Math"/>
                              </a:rPr>
                              <m:t>𝑑𝑥</m:t>
                            </m:r>
                          </m:e>
                        </m:nary>
                      </m:e>
                    </m:nary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/>
                          </a:rPr>
                          <m:t>𝑘</m:t>
                        </m:r>
                        <m:r>
                          <a:rPr lang="pt-BR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pt-BR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pt-BR" b="0" i="1" smtClean="0">
                            <a:latin typeface="Cambria Math"/>
                          </a:rPr>
                          <m:t>[</m:t>
                        </m:r>
                        <m:nary>
                          <m:nary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23"/>
                                  </m:rPr>
                                  <a:rPr lang="pt-BR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brk m:alnAt="23"/>
                                  </m:rPr>
                                  <a:rPr lang="pt-BR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sup>
                          <m:e>
                            <m:sSubSup>
                              <m:sSubSup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𝑘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bSup>
                            <m:d>
                              <m:d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pt-BR" b="0" i="1" smtClean="0">
                                <a:latin typeface="Cambria Math"/>
                              </a:rPr>
                              <m:t>𝑑𝑥</m:t>
                            </m:r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/>
                              </a:rPr>
                              <m:t>)]+</m:t>
                            </m:r>
                            <m:nary>
                              <m:nary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23"/>
                                      </m:rPr>
                                      <a:rPr lang="pt-BR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pt-BR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pt-BR" b="0" i="1" smtClean="0">
                                    <a:latin typeface="Cambria Math"/>
                                  </a:rPr>
                                  <m:t>𝑑𝑥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pt-BR" dirty="0"/>
              </a:p>
              <a:p>
                <a:pPr lvl="1"/>
                <a:endParaRPr lang="pt-BR" dirty="0" smtClean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196752"/>
                <a:ext cx="8352928" cy="5127849"/>
              </a:xfrm>
              <a:blipFill rotWithShape="1">
                <a:blip r:embed="rId2"/>
                <a:stretch>
                  <a:fillRect l="-584" t="-9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13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Integração Numérica	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196752"/>
                <a:ext cx="8352928" cy="5127849"/>
              </a:xfrm>
            </p:spPr>
            <p:txBody>
              <a:bodyPr/>
              <a:lstStyle/>
              <a:p>
                <a:r>
                  <a:rPr lang="pt-BR" dirty="0" smtClean="0"/>
                  <a:t>Fórmulas de Newton-Cotes</a:t>
                </a:r>
                <a:endParaRPr lang="pt-BR" dirty="0"/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/>
                          </a:rPr>
                          <m:t>𝑘</m:t>
                        </m:r>
                        <m:r>
                          <a:rPr lang="pt-BR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pt-BR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pt-BR" b="0" i="1" smtClean="0">
                            <a:latin typeface="Cambria Math"/>
                          </a:rPr>
                          <m:t>[</m:t>
                        </m:r>
                        <m:nary>
                          <m:nary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23"/>
                                  </m:rPr>
                                  <a:rPr lang="pt-BR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brk m:alnAt="23"/>
                                  </m:rPr>
                                  <a:rPr lang="pt-BR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sup>
                          <m:e>
                            <m:sSubSup>
                              <m:sSubSup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𝑘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bSup>
                            <m:d>
                              <m:d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pt-BR" b="0" i="1" smtClean="0">
                                <a:latin typeface="Cambria Math"/>
                              </a:rPr>
                              <m:t>𝑑𝑥</m:t>
                            </m:r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/>
                              </a:rPr>
                              <m:t>)]+</m:t>
                            </m:r>
                            <m:nary>
                              <m:nary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23"/>
                                      </m:rPr>
                                      <a:rPr lang="pt-BR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pt-BR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pt-BR" b="0" i="1" smtClean="0">
                                    <a:latin typeface="Cambria Math"/>
                                  </a:rPr>
                                  <m:t>𝑑𝑥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Definindo que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pt-BR" i="1">
                            <a:latin typeface="Cambria Math"/>
                          </a:rPr>
                        </m:ctrlPr>
                      </m:sSubSupPr>
                      <m:e>
                        <m:r>
                          <a:rPr lang="pt-BR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𝑘</m:t>
                        </m:r>
                      </m:sub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bSup>
                    <m:r>
                      <a:rPr lang="pt-BR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pt-BR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p>
                      <m:e>
                        <m:sSubSup>
                          <m:sSub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𝑘</m:t>
                            </m:r>
                          </m:sub>
                          <m:sup>
                            <m:d>
                              <m:d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sup>
                        </m:sSub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pt-BR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pt-BR" b="0" i="1" smtClean="0">
                        <a:latin typeface="Cambria Math"/>
                      </a:rPr>
                      <m:t>,</m:t>
                    </m:r>
                    <m:r>
                      <a:rPr lang="pt-BR" b="0" i="1" smtClean="0">
                        <a:latin typeface="Cambria Math"/>
                      </a:rPr>
                      <m:t>𝑘</m:t>
                    </m:r>
                    <m:r>
                      <a:rPr lang="pt-BR" b="0" i="1" smtClean="0">
                        <a:latin typeface="Cambria Math"/>
                      </a:rPr>
                      <m:t>=0,1,…,</m:t>
                    </m:r>
                    <m:r>
                      <a:rPr lang="pt-BR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pt-BR" dirty="0" smtClean="0"/>
                  <a:t>  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𝑇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pt-BR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p>
                      <m:e>
                        <m:r>
                          <a:rPr lang="pt-BR" i="1">
                            <a:latin typeface="Cambria Math"/>
                          </a:rPr>
                          <m:t>𝑅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pt-BR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pt-BR" dirty="0" smtClean="0"/>
                  <a:t>, temos o método de Newton-Cotes generalizado: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pt-BR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p>
                      <m:e>
                        <m:r>
                          <a:rPr lang="pt-BR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pt-BR" b="0" i="1" smtClean="0">
                            <a:latin typeface="Cambria Math"/>
                          </a:rPr>
                          <m:t>𝑑𝑥</m:t>
                        </m:r>
                        <m:r>
                          <a:rPr lang="pt-BR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𝑘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bSup>
                          </m:e>
                        </m:nary>
                        <m:r>
                          <a:rPr lang="pt-BR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pt-BR" b="0" i="1" smtClean="0">
                            <a:latin typeface="Cambria Math"/>
                          </a:rPr>
                          <m:t>+</m:t>
                        </m:r>
                        <m:r>
                          <a:rPr lang="pt-BR" b="0" i="1" smtClean="0">
                            <a:latin typeface="Cambria Math"/>
                          </a:rPr>
                          <m:t>𝑇</m:t>
                        </m:r>
                      </m:e>
                    </m:nary>
                  </m:oMath>
                </a14:m>
                <a:endParaRPr lang="pt-BR" dirty="0" smtClean="0"/>
              </a:p>
              <a:p>
                <a:pPr lvl="1"/>
                <a:endParaRPr lang="pt-BR" dirty="0"/>
              </a:p>
              <a:p>
                <a:pPr lvl="1"/>
                <a:endParaRPr lang="pt-BR" dirty="0" smtClean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196752"/>
                <a:ext cx="8352928" cy="5127849"/>
              </a:xfrm>
              <a:blipFill rotWithShape="1">
                <a:blip r:embed="rId2"/>
                <a:stretch>
                  <a:fillRect l="-584" t="-9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54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Integração Numérica	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268761"/>
                <a:ext cx="8352928" cy="5055840"/>
              </a:xfrm>
            </p:spPr>
            <p:txBody>
              <a:bodyPr/>
              <a:lstStyle/>
              <a:p>
                <a:r>
                  <a:rPr lang="pt-BR" dirty="0" smtClean="0"/>
                  <a:t>Fórmulas de Newton-Cotes</a:t>
                </a:r>
              </a:p>
              <a:p>
                <a:pPr lvl="1"/>
                <a:r>
                  <a:rPr lang="pt-BR" dirty="0" smtClean="0"/>
                  <a:t>Para obter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>
                            <a:latin typeface="Cambria Math"/>
                          </a:rPr>
                        </m:ctrlPr>
                      </m:sSubSupPr>
                      <m:e>
                        <m:r>
                          <a:rPr lang="pt-BR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𝑘</m:t>
                        </m:r>
                      </m:sub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bSup>
                  </m:oMath>
                </a14:m>
                <a:r>
                  <a:rPr lang="pt-BR" dirty="0" smtClean="0"/>
                  <a:t>, faremos uma mudança de variável, onde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+</m:t>
                    </m:r>
                    <m:r>
                      <a:rPr lang="pt-BR" b="0" i="1" smtClean="0">
                        <a:latin typeface="Cambria Math"/>
                      </a:rPr>
                      <m:t>𝑧h</m:t>
                    </m:r>
                  </m:oMath>
                </a14:m>
                <a:r>
                  <a:rPr lang="pt-BR" dirty="0" smtClean="0"/>
                  <a:t> e teremos novos limites de integração:</a:t>
                </a:r>
              </a:p>
              <a:p>
                <a:pPr lvl="1"/>
                <a:r>
                  <a:rPr lang="pt-BR" dirty="0" smtClean="0"/>
                  <a:t>Para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⇒</m:t>
                    </m:r>
                    <m:r>
                      <a:rPr lang="pt-BR" b="0" i="1" smtClean="0">
                        <a:latin typeface="Cambria Math"/>
                      </a:rPr>
                      <m:t>𝑧</m:t>
                    </m:r>
                    <m:r>
                      <a:rPr lang="pt-BR" b="0" i="1" smtClean="0">
                        <a:latin typeface="Cambria Math"/>
                      </a:rPr>
                      <m:t>=0</m:t>
                    </m:r>
                  </m:oMath>
                </a14:m>
                <a:endParaRPr lang="pt-BR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           </m:t>
                    </m:r>
                    <m:r>
                      <a:rPr lang="pt-BR" i="1">
                        <a:latin typeface="Cambria Math"/>
                      </a:rPr>
                      <m:t>𝑥</m:t>
                    </m:r>
                    <m:r>
                      <a:rPr lang="pt-B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⇒</m:t>
                    </m:r>
                    <m:r>
                      <a:rPr lang="pt-BR" i="1">
                        <a:latin typeface="Cambria Math"/>
                      </a:rPr>
                      <m:t>𝑧</m:t>
                    </m:r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pt-BR" dirty="0" smtClean="0"/>
                  <a:t> , pois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/>
                      </a:rPr>
                      <m:t>z</m:t>
                    </m:r>
                    <m:r>
                      <a:rPr lang="pt-BR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  <m:r>
                          <a:rPr lang="pt-BR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h</m:t>
                        </m:r>
                      </m:den>
                    </m:f>
                  </m:oMath>
                </a14:m>
                <a:r>
                  <a:rPr lang="pt-BR" dirty="0" smtClean="0"/>
                  <a:t> </a:t>
                </a:r>
              </a:p>
              <a:p>
                <a:pPr lvl="1"/>
                <a:r>
                  <a:rPr lang="pt-BR" dirty="0" smtClean="0"/>
                  <a:t>Como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pt-BR" i="1">
                            <a:latin typeface="Cambria Math"/>
                          </a:rPr>
                        </m:ctrlPr>
                      </m:sSubSupPr>
                      <m:e>
                        <m:r>
                          <a:rPr lang="pt-BR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𝑘</m:t>
                        </m:r>
                      </m:sub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bSup>
                    <m:r>
                      <a:rPr lang="pt-BR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pt-BR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p>
                      <m:e>
                        <m:sSubSup>
                          <m:sSub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𝑘</m:t>
                            </m:r>
                          </m:sub>
                          <m:sup>
                            <m:d>
                              <m:d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sup>
                        </m:sSub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pt-BR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pt-BR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pt-BR" b="0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p>
                      <m:e>
                        <m:nary>
                          <m:naryPr>
                            <m:chr m:val="∏"/>
                            <m:ctrlPr>
                              <a:rPr lang="pt-BR" b="1" i="1">
                                <a:latin typeface="Cambria Math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pt-BR" b="1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 m:alnAt="23"/>
                                  </m:rPr>
                                  <a:rPr lang="pt-BR" b="1" i="1"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t-BR" b="1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pt-BR" b="1" i="1"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pt-BR" b="1" i="1"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t-BR" b="1" i="1">
                                    <a:latin typeface="Cambria Math"/>
                                    <a:ea typeface="Cambria Math"/>
                                  </a:rPr>
                                  <m:t>≠</m:t>
                                </m:r>
                                <m:r>
                                  <a:rPr lang="pt-BR" b="1" i="1" smtClean="0">
                                    <a:latin typeface="Cambria Math"/>
                                    <a:ea typeface="Cambria Math"/>
                                  </a:rPr>
                                  <m:t>𝒌</m:t>
                                </m:r>
                              </m:e>
                            </m:eqArr>
                          </m:sub>
                          <m:sup>
                            <m:r>
                              <a:rPr lang="pt-BR" b="1" i="1">
                                <a:latin typeface="Cambria Math"/>
                              </a:rPr>
                              <m:t>𝒏</m:t>
                            </m:r>
                          </m:sup>
                          <m:e>
                            <m:f>
                              <m:fPr>
                                <m:ctrlPr>
                                  <a:rPr lang="pt-BR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pt-BR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𝒋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t-BR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𝒌</m:t>
                                    </m:r>
                                  </m:sub>
                                </m:sSub>
                                <m:r>
                                  <a:rPr lang="pt-BR" b="1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BR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>
                                        <a:latin typeface="Cambria Math"/>
                                      </a:rPr>
                                      <m:t>𝒋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  <m:r>
                          <a:rPr lang="pt-BR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pt-BR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pt-BR" b="0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pt-B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  <m:r>
                              <a:rPr lang="pt-BR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pt-BR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pt-BR" b="0" i="1" smtClean="0">
                            <a:latin typeface="Cambria Math"/>
                          </a:rPr>
                          <m:t>…</m:t>
                        </m:r>
                        <m:f>
                          <m:fPr>
                            <m:ctrlPr>
                              <a:rPr lang="pt-B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  <m:r>
                              <a:rPr lang="pt-BR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pt-BR" b="0" i="1" smtClean="0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pt-BR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pt-BR" b="0" i="1" smtClean="0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pt-B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  <m:r>
                              <a:rPr lang="pt-BR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pt-BR" b="0" i="1" smtClean="0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pt-BR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pt-BR" b="0" i="1" smtClean="0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</m:den>
                        </m:f>
                        <m:r>
                          <a:rPr lang="pt-BR" b="0" i="1" smtClean="0">
                            <a:latin typeface="Cambria Math"/>
                          </a:rPr>
                          <m:t>…</m:t>
                        </m:r>
                        <m:f>
                          <m:fPr>
                            <m:ctrlPr>
                              <a:rPr lang="pt-B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  <m:r>
                              <a:rPr lang="pt-BR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pt-BR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  <m:r>
                          <a:rPr lang="pt-BR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pt-BR" dirty="0" smtClean="0"/>
              </a:p>
              <a:p>
                <a:pPr lvl="1"/>
                <a:endParaRPr lang="pt-BR" dirty="0"/>
              </a:p>
              <a:p>
                <a:pPr lvl="1"/>
                <a:endParaRPr lang="pt-BR" dirty="0" smtClean="0"/>
              </a:p>
              <a:p>
                <a:pPr lvl="1"/>
                <a:endParaRPr lang="pt-BR" dirty="0" smtClean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268761"/>
                <a:ext cx="8352928" cy="5055840"/>
              </a:xfrm>
              <a:blipFill rotWithShape="1">
                <a:blip r:embed="rId2"/>
                <a:stretch>
                  <a:fillRect l="-584" t="-9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745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Integração Numérica	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700807"/>
                <a:ext cx="8352928" cy="4623793"/>
              </a:xfrm>
            </p:spPr>
            <p:txBody>
              <a:bodyPr/>
              <a:lstStyle/>
              <a:p>
                <a:r>
                  <a:rPr lang="pt-BR" dirty="0" smtClean="0"/>
                  <a:t>Fórmulas de Newton-Cotes</a:t>
                </a:r>
                <a:endParaRPr lang="pt-BR" b="0" dirty="0" smtClean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pt-BR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pt-BR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pt-BR" sz="2400" i="1">
                            <a:latin typeface="Cambria Math"/>
                          </a:rPr>
                          <m:t>𝑘</m:t>
                        </m:r>
                      </m:sub>
                      <m:sup>
                        <m:d>
                          <m:d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sz="2400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bSup>
                    <m:r>
                      <a:rPr lang="pt-BR" sz="2400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pt-BR" sz="2400" b="0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pt-BR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pt-BR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pt-BR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pt-BR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lang="pt-BR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pt-BR" sz="24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pt-BR" sz="24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pt-BR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pt-BR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pt-BR" sz="2400" b="0" i="1" smtClean="0">
                            <a:latin typeface="Cambria Math"/>
                          </a:rPr>
                          <m:t>…</m:t>
                        </m:r>
                        <m:f>
                          <m:f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pt-BR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pt-BR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pt-BR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pt-BR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</m:den>
                        </m:f>
                        <m:r>
                          <a:rPr lang="pt-BR" sz="2400" b="0" i="1" smtClean="0">
                            <a:latin typeface="Cambria Math"/>
                          </a:rPr>
                          <m:t>…</m:t>
                        </m:r>
                        <m:f>
                          <m:f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pt-BR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pt-BR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  <m:r>
                          <a:rPr lang="pt-BR" sz="24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pt-BR" sz="2400" dirty="0" smtClean="0"/>
              </a:p>
              <a:p>
                <a:pPr lvl="1"/>
                <a:r>
                  <a:rPr lang="pt-BR" sz="2400" dirty="0" smtClean="0"/>
                  <a:t>Como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/>
                      </a:rPr>
                      <m:t>𝑧</m:t>
                    </m:r>
                    <m:r>
                      <a:rPr lang="pt-BR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/>
                          </a:rPr>
                          <m:t>𝑥</m:t>
                        </m:r>
                        <m:r>
                          <a:rPr lang="pt-BR" sz="2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BR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pt-BR" sz="2400" b="0" i="1" smtClean="0">
                            <a:latin typeface="Cambria Math"/>
                          </a:rPr>
                          <m:t>h</m:t>
                        </m:r>
                      </m:den>
                    </m:f>
                  </m:oMath>
                </a14:m>
                <a:r>
                  <a:rPr lang="pt-BR" sz="2400" dirty="0" smtClean="0"/>
                  <a:t>, temos que 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/>
                          </a:rPr>
                          <m:t>𝑥</m:t>
                        </m:r>
                        <m:r>
                          <a:rPr lang="pt-BR" sz="2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BR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pt-BR" sz="2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BR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pt-BR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/>
                          </a:rPr>
                          <m:t>𝑥</m:t>
                        </m:r>
                        <m:r>
                          <a:rPr lang="pt-BR" sz="2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BR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pt-BR" sz="2400" b="0" i="1" smtClean="0">
                            <a:latin typeface="Cambria Math"/>
                          </a:rPr>
                          <m:t>𝑘h</m:t>
                        </m:r>
                      </m:den>
                    </m:f>
                    <m:r>
                      <a:rPr lang="pt-BR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pt-BR" sz="2400" b="0" i="1" smtClean="0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endParaRPr lang="pt-BR" sz="2400" b="0" dirty="0" smtClean="0"/>
              </a:p>
              <a:p>
                <a:pPr lvl="1"/>
                <a:r>
                  <a:rPr lang="pt-BR" sz="2400" dirty="0" smtClean="0"/>
                  <a:t>De forma genérica, temos que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/>
                          </a:rPr>
                          <m:t>𝑥</m:t>
                        </m:r>
                        <m:r>
                          <a:rPr lang="pt-BR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4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pt-BR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pt-BR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/>
                          </a:rPr>
                          <m:t>𝑥</m:t>
                        </m:r>
                        <m:r>
                          <a:rPr lang="pt-BR" sz="2400" i="1">
                            <a:latin typeface="Cambria Math"/>
                          </a:rPr>
                          <m:t>−(</m:t>
                        </m:r>
                        <m:sSub>
                          <m:sSubPr>
                            <m:ctrlPr>
                              <a:rPr lang="pt-BR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pt-BR" sz="2400" b="0" i="1" smtClean="0">
                            <a:latin typeface="Cambria Math"/>
                          </a:rPr>
                          <m:t>+</m:t>
                        </m:r>
                        <m:r>
                          <a:rPr lang="pt-BR" sz="2400" b="0" i="1" smtClean="0">
                            <a:latin typeface="Cambria Math"/>
                          </a:rPr>
                          <m:t>𝑖h</m:t>
                        </m:r>
                        <m:r>
                          <a:rPr lang="pt-BR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pt-BR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sz="2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pt-BR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pt-BR" sz="2400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pt-BR" sz="2400" b="0" i="1" smtClean="0">
                            <a:latin typeface="Cambria Math"/>
                          </a:rPr>
                          <m:t>h</m:t>
                        </m:r>
                      </m:den>
                    </m:f>
                    <m:r>
                      <a:rPr lang="pt-BR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/>
                          </a:rPr>
                          <m:t>𝑥</m:t>
                        </m:r>
                        <m:r>
                          <a:rPr lang="pt-BR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pt-BR" sz="2400" b="0" i="1" smtClean="0">
                            <a:latin typeface="Cambria Math"/>
                          </a:rPr>
                          <m:t>−</m:t>
                        </m:r>
                        <m:r>
                          <a:rPr lang="pt-BR" sz="2400" i="1">
                            <a:latin typeface="Cambria Math"/>
                          </a:rPr>
                          <m:t>𝑖h</m:t>
                        </m:r>
                      </m:num>
                      <m:den>
                        <m:d>
                          <m:d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sz="2400" i="1">
                                <a:latin typeface="Cambria Math"/>
                              </a:rPr>
                              <m:t>𝑘</m:t>
                            </m:r>
                            <m:r>
                              <a:rPr lang="pt-BR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pt-BR" sz="2400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pt-BR" sz="2400" i="1">
                            <a:latin typeface="Cambria Math"/>
                          </a:rPr>
                          <m:t>h</m:t>
                        </m:r>
                      </m:den>
                    </m:f>
                    <m:r>
                      <a:rPr lang="pt-BR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/>
                          </a:rPr>
                          <m:t>𝑥</m:t>
                        </m:r>
                        <m:r>
                          <a:rPr lang="pt-BR" sz="2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BR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pt-BR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sz="2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pt-BR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pt-BR" sz="2400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pt-BR" sz="2400" b="0" i="1" smtClean="0">
                            <a:latin typeface="Cambria Math"/>
                          </a:rPr>
                          <m:t>h</m:t>
                        </m:r>
                      </m:den>
                    </m:f>
                    <m:r>
                      <a:rPr lang="pt-BR" sz="24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pt-B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/>
                          </a:rPr>
                          <m:t>𝑖h</m:t>
                        </m:r>
                      </m:num>
                      <m:den>
                        <m:d>
                          <m:d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sz="2400" i="1">
                                <a:latin typeface="Cambria Math"/>
                              </a:rPr>
                              <m:t>𝑘</m:t>
                            </m:r>
                            <m:r>
                              <a:rPr lang="pt-BR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pt-BR" sz="2400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pt-BR" sz="2400" i="1">
                            <a:latin typeface="Cambria Math"/>
                          </a:rPr>
                          <m:t>h</m:t>
                        </m:r>
                      </m:den>
                    </m:f>
                    <m:r>
                      <a:rPr lang="pt-BR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/>
                          </a:rPr>
                          <m:t>𝑧</m:t>
                        </m:r>
                      </m:num>
                      <m:den>
                        <m:d>
                          <m:dPr>
                            <m:ctrlPr>
                              <a:rPr lang="pt-BR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sz="2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pt-BR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pt-BR" sz="2400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den>
                    </m:f>
                    <m:r>
                      <a:rPr lang="pt-BR" sz="24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pt-BR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pt-BR" sz="2400" b="0" i="1" smtClean="0">
                            <a:latin typeface="Cambria Math"/>
                          </a:rPr>
                          <m:t>𝑘</m:t>
                        </m:r>
                        <m:r>
                          <a:rPr lang="pt-BR" sz="2400" b="0" i="1" smtClean="0">
                            <a:latin typeface="Cambria Math"/>
                          </a:rPr>
                          <m:t>−</m:t>
                        </m:r>
                        <m:r>
                          <a:rPr lang="pt-BR" sz="2400" b="0" i="1" smtClean="0">
                            <a:latin typeface="Cambria Math"/>
                          </a:rPr>
                          <m:t>𝑖</m:t>
                        </m:r>
                      </m:den>
                    </m:f>
                    <m:r>
                      <a:rPr lang="pt-BR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/>
                          </a:rPr>
                          <m:t>𝑧</m:t>
                        </m:r>
                        <m:r>
                          <a:rPr lang="pt-BR" sz="2400" b="0" i="1" smtClean="0">
                            <a:latin typeface="Cambria Math"/>
                          </a:rPr>
                          <m:t>−</m:t>
                        </m:r>
                        <m:r>
                          <a:rPr lang="pt-BR" sz="2400" b="0" i="1" smtClean="0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pt-BR" sz="2400" b="0" i="1" smtClean="0">
                            <a:latin typeface="Cambria Math"/>
                          </a:rPr>
                          <m:t>𝑘</m:t>
                        </m:r>
                        <m:r>
                          <a:rPr lang="pt-BR" sz="2400" b="0" i="1" smtClean="0">
                            <a:latin typeface="Cambria Math"/>
                          </a:rPr>
                          <m:t>−</m:t>
                        </m:r>
                        <m:r>
                          <a:rPr lang="pt-BR" sz="2400" b="0" i="1" smtClean="0">
                            <a:latin typeface="Cambria Math"/>
                          </a:rPr>
                          <m:t>𝑖</m:t>
                        </m:r>
                      </m:den>
                    </m:f>
                  </m:oMath>
                </a14:m>
                <a:endParaRPr lang="pt-BR" sz="2400" dirty="0" smtClean="0"/>
              </a:p>
              <a:p>
                <a:pPr lvl="1"/>
                <a:endParaRPr lang="pt-BR" dirty="0"/>
              </a:p>
              <a:p>
                <a:pPr lvl="1"/>
                <a:endParaRPr lang="pt-BR" dirty="0" smtClean="0"/>
              </a:p>
              <a:p>
                <a:pPr lvl="1"/>
                <a:endParaRPr lang="pt-BR" dirty="0" smtClean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700807"/>
                <a:ext cx="8352928" cy="4623793"/>
              </a:xfrm>
              <a:blipFill rotWithShape="1">
                <a:blip r:embed="rId2"/>
                <a:stretch>
                  <a:fillRect l="-584" t="-10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34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Integração Numérica	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268761"/>
                <a:ext cx="8352928" cy="5055840"/>
              </a:xfrm>
            </p:spPr>
            <p:txBody>
              <a:bodyPr/>
              <a:lstStyle/>
              <a:p>
                <a:r>
                  <a:rPr lang="pt-BR" dirty="0" smtClean="0"/>
                  <a:t>Fórmulas de Newton-Cotes</a:t>
                </a:r>
              </a:p>
              <a:p>
                <a:pPr lvl="1"/>
                <a:r>
                  <a:rPr lang="pt-BR" sz="2400" dirty="0" smtClean="0"/>
                  <a:t>Assim, aplicando a mudança de variável onde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/>
                      </a:rPr>
                      <m:t>𝑥</m:t>
                    </m:r>
                    <m:r>
                      <a:rPr lang="pt-BR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sz="2400" b="0" i="1" smtClean="0">
                        <a:latin typeface="Cambria Math"/>
                      </a:rPr>
                      <m:t>+</m:t>
                    </m:r>
                    <m:r>
                      <a:rPr lang="pt-BR" sz="2400" b="0" i="1" smtClean="0">
                        <a:latin typeface="Cambria Math"/>
                      </a:rPr>
                      <m:t>𝑧h</m:t>
                    </m:r>
                  </m:oMath>
                </a14:m>
                <a:r>
                  <a:rPr lang="pt-BR" sz="2400" dirty="0" smtClean="0"/>
                  <a:t> e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/>
                      </a:rPr>
                      <m:t>𝑑𝑥</m:t>
                    </m:r>
                    <m:r>
                      <a:rPr lang="pt-BR" sz="2400" b="0" i="1" smtClean="0">
                        <a:latin typeface="Cambria Math"/>
                      </a:rPr>
                      <m:t>=</m:t>
                    </m:r>
                    <m:r>
                      <a:rPr lang="pt-BR" sz="2400" b="0" i="1" smtClean="0">
                        <a:latin typeface="Cambria Math"/>
                      </a:rPr>
                      <m:t>h𝑑𝑧</m:t>
                    </m:r>
                  </m:oMath>
                </a14:m>
                <a:r>
                  <a:rPr lang="pt-BR" sz="2400" dirty="0" smtClean="0"/>
                  <a:t>, teremos que 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pt-BR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pt-BR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pt-BR" sz="2400" i="1">
                            <a:latin typeface="Cambria Math"/>
                          </a:rPr>
                          <m:t>𝑘</m:t>
                        </m:r>
                      </m:sub>
                      <m:sup>
                        <m:d>
                          <m:d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sz="2400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bSup>
                    <m:r>
                      <a:rPr lang="pt-BR" sz="24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pt-BR" sz="2400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pt-BR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pt-BR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pt-BR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pt-BR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pt-BR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pt-BR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pt-BR" sz="2400" i="1">
                            <a:latin typeface="Cambria Math"/>
                          </a:rPr>
                          <m:t>…</m:t>
                        </m:r>
                        <m:f>
                          <m:f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pt-BR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pt-BR" sz="2400" i="1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pt-BR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pt-BR" sz="2400" i="1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pt-BR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pt-BR" sz="2400" i="1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pt-BR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pt-BR" sz="2400" i="1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</m:den>
                        </m:f>
                        <m:r>
                          <a:rPr lang="pt-BR" sz="2400" i="1">
                            <a:latin typeface="Cambria Math"/>
                          </a:rPr>
                          <m:t>…</m:t>
                        </m:r>
                        <m:f>
                          <m:f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pt-BR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pt-BR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  <m:r>
                          <a:rPr lang="pt-BR" sz="24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pt-BR" sz="2400" dirty="0" smtClean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pt-BR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pt-BR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pt-BR" sz="2400" i="1">
                            <a:latin typeface="Cambria Math"/>
                          </a:rPr>
                          <m:t>𝑘</m:t>
                        </m:r>
                      </m:sub>
                      <m:sup>
                        <m:d>
                          <m:d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sz="2400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bSup>
                    <m:r>
                      <a:rPr lang="pt-BR" sz="2400" i="1">
                        <a:latin typeface="Cambria Math"/>
                      </a:rPr>
                      <m:t>=</m:t>
                    </m:r>
                    <m:r>
                      <a:rPr lang="pt-BR" sz="2400" b="0" i="1" smtClean="0">
                        <a:latin typeface="Cambria Math"/>
                      </a:rPr>
                      <m:t>h</m:t>
                    </m:r>
                    <m:nary>
                      <m:naryPr>
                        <m:ctrlPr>
                          <a:rPr lang="pt-BR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pt-BR" sz="24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pt-BR" sz="2400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2400" b="0" i="1" smtClean="0">
                                <a:latin typeface="Cambria Math"/>
                              </a:rPr>
                              <m:t>𝑧</m:t>
                            </m:r>
                          </m:num>
                          <m:den>
                            <m:r>
                              <a:rPr lang="pt-BR" sz="2400" b="0" i="1" smtClean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  <m:f>
                          <m:f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2400" b="0" i="1" smtClean="0">
                                <a:latin typeface="Cambria Math"/>
                              </a:rPr>
                              <m:t>𝑧</m:t>
                            </m:r>
                            <m:r>
                              <a:rPr lang="pt-BR" sz="2400" b="0" i="1" smtClean="0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pt-BR" sz="2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pt-BR" sz="2400" b="0" i="1" smtClean="0">
                                <a:latin typeface="Cambria Math"/>
                              </a:rPr>
                              <m:t>−1</m:t>
                            </m:r>
                          </m:den>
                        </m:f>
                        <m:r>
                          <a:rPr lang="pt-BR" sz="2400" i="1">
                            <a:latin typeface="Cambria Math"/>
                          </a:rPr>
                          <m:t>…</m:t>
                        </m:r>
                        <m:f>
                          <m:f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2400" b="0" i="1" smtClean="0">
                                <a:latin typeface="Cambria Math"/>
                              </a:rPr>
                              <m:t>𝑧</m:t>
                            </m:r>
                            <m:r>
                              <a:rPr lang="pt-BR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pt-BR" sz="2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pt-BR" sz="2400" b="0" i="1" smtClean="0">
                                <a:latin typeface="Cambria Math"/>
                              </a:rPr>
                              <m:t>+1</m:t>
                            </m:r>
                          </m:num>
                          <m:den>
                            <m:r>
                              <a:rPr lang="pt-BR" sz="2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pt-BR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pt-BR" sz="2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pt-BR" sz="2400" b="0" i="1" smtClean="0">
                                <a:latin typeface="Cambria Math"/>
                              </a:rPr>
                              <m:t>+1</m:t>
                            </m:r>
                          </m:den>
                        </m:f>
                        <m:f>
                          <m:f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2400" b="0" i="1" smtClean="0">
                                <a:latin typeface="Cambria Math"/>
                              </a:rPr>
                              <m:t>𝑧</m:t>
                            </m:r>
                            <m:r>
                              <a:rPr lang="pt-BR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pt-BR" sz="2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pt-BR" sz="2400" b="0" i="1" smtClean="0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pt-BR" sz="2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pt-BR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pt-BR" sz="2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pt-BR" sz="2400" b="0" i="1" smtClean="0">
                                <a:latin typeface="Cambria Math"/>
                              </a:rPr>
                              <m:t>−1</m:t>
                            </m:r>
                          </m:den>
                        </m:f>
                        <m:r>
                          <a:rPr lang="pt-BR" sz="2400" i="1">
                            <a:latin typeface="Cambria Math"/>
                          </a:rPr>
                          <m:t>…</m:t>
                        </m:r>
                        <m:f>
                          <m:f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2400" b="0" i="1" smtClean="0">
                                <a:latin typeface="Cambria Math"/>
                              </a:rPr>
                              <m:t>𝑧</m:t>
                            </m:r>
                            <m:r>
                              <a:rPr lang="pt-BR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pt-BR" sz="2400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pt-BR" sz="2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pt-BR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pt-BR" sz="2400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r>
                          <a:rPr lang="pt-BR" sz="2400" i="1">
                            <a:latin typeface="Cambria Math"/>
                          </a:rPr>
                          <m:t>𝑑</m:t>
                        </m:r>
                        <m:r>
                          <a:rPr lang="pt-BR" sz="2400" b="0" i="1" smtClean="0">
                            <a:latin typeface="Cambria Math"/>
                          </a:rPr>
                          <m:t>𝑧</m:t>
                        </m:r>
                      </m:e>
                    </m:nary>
                  </m:oMath>
                </a14:m>
                <a:endParaRPr lang="pt-BR" sz="2400" dirty="0" smtClean="0"/>
              </a:p>
              <a:p>
                <a:pPr lvl="1"/>
                <a:r>
                  <a:rPr lang="pt-BR" sz="2400" dirty="0" smtClean="0"/>
                  <a:t>De forma mais sintética, temos que: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pt-BR" sz="2400" i="1">
                            <a:latin typeface="Cambria Math"/>
                          </a:rPr>
                        </m:ctrlPr>
                      </m:sSubSupPr>
                      <m:e>
                        <m:nary>
                          <m:nary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23"/>
                                  </m:rPr>
                                  <a:rPr lang="pt-BR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brk m:alnAt="23"/>
                                  </m:rPr>
                                  <a:rPr lang="pt-BR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sup>
                          <m:e>
                            <m:sSubSup>
                              <m:sSubSup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/>
                                  </a:rPr>
                                  <m:t>𝑘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pt-BR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2400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bSup>
                            <m:d>
                              <m:d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pt-BR" sz="2400" i="1">
                                <a:latin typeface="Cambria Math"/>
                              </a:rPr>
                              <m:t>𝑑𝑥</m:t>
                            </m:r>
                          </m:e>
                        </m:nary>
                        <m:r>
                          <a:rPr lang="pt-BR" sz="2400" b="0" i="1" smtClean="0">
                            <a:latin typeface="Cambria Math"/>
                          </a:rPr>
                          <m:t>=</m:t>
                        </m:r>
                        <m:r>
                          <a:rPr lang="pt-BR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pt-BR" sz="2400" i="1">
                            <a:latin typeface="Cambria Math"/>
                          </a:rPr>
                          <m:t>𝑘</m:t>
                        </m:r>
                      </m:sub>
                      <m:sup>
                        <m:d>
                          <m:d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sz="2400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bSup>
                    <m:r>
                      <a:rPr lang="pt-BR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4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pt-BR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pt-BR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pt-BR" sz="24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pt-BR" sz="2400" b="0" i="1" smtClean="0">
                            <a:latin typeface="Cambria Math"/>
                          </a:rPr>
                          <m:t>.</m:t>
                        </m:r>
                        <m:r>
                          <a:rPr lang="pt-BR" sz="2400" b="0" i="1" smtClean="0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pt-BR" sz="2400" b="0" i="1" smtClean="0">
                            <a:latin typeface="Cambria Math"/>
                          </a:rPr>
                          <m:t>𝑘</m:t>
                        </m:r>
                        <m:r>
                          <a:rPr lang="pt-BR" sz="2400" b="0" i="1" smtClean="0">
                            <a:latin typeface="Cambria Math"/>
                          </a:rPr>
                          <m:t>!</m:t>
                        </m:r>
                        <m:d>
                          <m:dPr>
                            <m:ctrlPr>
                              <a:rPr lang="pt-BR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pt-BR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pt-BR" sz="2400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pt-BR" sz="2400" b="0" i="1" smtClean="0">
                            <a:latin typeface="Cambria Math"/>
                          </a:rPr>
                          <m:t>!</m:t>
                        </m:r>
                      </m:den>
                    </m:f>
                    <m:nary>
                      <m:naryPr>
                        <m:ctrlPr>
                          <a:rPr lang="pt-BR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4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pt-BR" sz="2400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pt-BR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pt-BR" sz="2400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pt-BR" sz="24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  <m:r>
                              <a:rPr lang="pt-BR" sz="2400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pt-BR" sz="2400" b="0" i="1" smtClean="0">
                                <a:latin typeface="Cambria Math"/>
                              </a:rPr>
                              <m:t>𝑧</m:t>
                            </m:r>
                            <m:r>
                              <a:rPr lang="pt-BR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pt-BR" sz="2400" b="0" i="1" smtClean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  <m:r>
                          <a:rPr lang="pt-BR" sz="2400" b="0" i="1" smtClean="0">
                            <a:latin typeface="Cambria Math"/>
                          </a:rPr>
                          <m:t>𝑑𝑧</m:t>
                        </m:r>
                      </m:e>
                    </m:nary>
                  </m:oMath>
                </a14:m>
                <a:r>
                  <a:rPr lang="pt-BR" sz="2400" dirty="0" smtClean="0"/>
                  <a:t>,</a:t>
                </a:r>
              </a:p>
              <a:p>
                <a:pPr lvl="1"/>
                <a:r>
                  <a:rPr lang="pt-BR" sz="2400" dirty="0" smtClean="0"/>
                  <a:t>Com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pt-BR" sz="24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pt-BR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sz="2400" b="0" i="1" smtClean="0">
                        <a:latin typeface="Cambria Math"/>
                        <a:ea typeface="Cambria Math"/>
                      </a:rPr>
                      <m:t>𝑧</m:t>
                    </m:r>
                    <m:d>
                      <m:dPr>
                        <m:ctrlPr>
                          <a:rPr lang="pt-BR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sz="2400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  <m:r>
                          <a:rPr lang="pt-BR" sz="24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pt-BR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sz="2400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  <m:r>
                          <a:rPr lang="pt-BR" sz="2400" b="0" i="1" smtClean="0">
                            <a:latin typeface="Cambria Math"/>
                            <a:ea typeface="Cambria Math"/>
                          </a:rPr>
                          <m:t>−2</m:t>
                        </m:r>
                      </m:e>
                    </m:d>
                    <m:r>
                      <a:rPr lang="pt-BR" sz="2400" b="0" i="1" smtClean="0">
                        <a:latin typeface="Cambria Math"/>
                        <a:ea typeface="Cambria Math"/>
                      </a:rPr>
                      <m:t>…(</m:t>
                    </m:r>
                    <m:r>
                      <a:rPr lang="pt-BR" sz="2400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pt-BR" sz="24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pt-BR" sz="24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pt-BR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pt-BR" sz="2400" dirty="0" smtClean="0"/>
              </a:p>
              <a:p>
                <a:pPr lvl="1"/>
                <a:endParaRPr lang="pt-BR" dirty="0"/>
              </a:p>
              <a:p>
                <a:pPr lvl="1"/>
                <a:endParaRPr lang="pt-BR" dirty="0" smtClean="0"/>
              </a:p>
              <a:p>
                <a:pPr lvl="1"/>
                <a:endParaRPr lang="pt-BR" dirty="0" smtClean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268761"/>
                <a:ext cx="8352928" cy="5055840"/>
              </a:xfrm>
              <a:blipFill rotWithShape="1">
                <a:blip r:embed="rId2"/>
                <a:stretch>
                  <a:fillRect l="-584" t="-9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994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00304123305_cin_ppt_claro_producao">
  <a:themeElements>
    <a:clrScheme name="Tema do Office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Tema do Office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o Office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4633</TotalTime>
  <Words>2322</Words>
  <Application>Microsoft Office PowerPoint</Application>
  <PresentationFormat>On-screen Show (4:3)</PresentationFormat>
  <Paragraphs>163</Paragraphs>
  <Slides>31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20100304123305_cin_ppt_claro_producao</vt:lpstr>
      <vt:lpstr>Integração Numérica</vt:lpstr>
      <vt:lpstr>Integração Numérica </vt:lpstr>
      <vt:lpstr>Integração Numérica </vt:lpstr>
      <vt:lpstr>Integração Numérica </vt:lpstr>
      <vt:lpstr>Integração Numérica </vt:lpstr>
      <vt:lpstr>Integração Numérica </vt:lpstr>
      <vt:lpstr>Integração Numérica </vt:lpstr>
      <vt:lpstr>Integração Numérica </vt:lpstr>
      <vt:lpstr>Integração Numérica </vt:lpstr>
      <vt:lpstr>Método dos trapézios</vt:lpstr>
      <vt:lpstr>Método dos trapézios </vt:lpstr>
      <vt:lpstr>Método dos trapézios</vt:lpstr>
      <vt:lpstr>Método dos trapézios</vt:lpstr>
      <vt:lpstr>Método dos trapézios – Exemplo</vt:lpstr>
      <vt:lpstr>Método dos trapézios – Exemplo</vt:lpstr>
      <vt:lpstr>Método dos trapézios – Exemplo</vt:lpstr>
      <vt:lpstr>Exercício</vt:lpstr>
      <vt:lpstr>Exercício</vt:lpstr>
      <vt:lpstr>Método de Simpson</vt:lpstr>
      <vt:lpstr>Método de Simpson</vt:lpstr>
      <vt:lpstr>Método de Simpson</vt:lpstr>
      <vt:lpstr>Método de Simpson</vt:lpstr>
      <vt:lpstr>Método de Simpson</vt:lpstr>
      <vt:lpstr>Método de Simpson</vt:lpstr>
      <vt:lpstr>Método de Simpson</vt:lpstr>
      <vt:lpstr>Exemplo 6.2</vt:lpstr>
      <vt:lpstr>Exemplo 6.2 - Solução</vt:lpstr>
      <vt:lpstr>Exercício</vt:lpstr>
      <vt:lpstr>Exercício – Solução</vt:lpstr>
      <vt:lpstr>Dúvidas?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Silvia Matos</dc:creator>
  <cp:lastModifiedBy>rafael</cp:lastModifiedBy>
  <cp:revision>133</cp:revision>
  <dcterms:created xsi:type="dcterms:W3CDTF">2011-05-19T13:32:59Z</dcterms:created>
  <dcterms:modified xsi:type="dcterms:W3CDTF">2015-06-17T20:13:01Z</dcterms:modified>
</cp:coreProperties>
</file>